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Равнобедренный треугольник 6"/>
          <p:cNvSpPr/>
          <p:nvPr/>
        </p:nvSpPr>
        <p:spPr>
          <a:xfrm rot="16200000">
            <a:off x="7553325" y="5254626"/>
            <a:ext cx="1893887"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Заголовок 7"/>
          <p:cNvSpPr>
            <a:spLocks noGrp="1"/>
          </p:cNvSpPr>
          <p:nvPr>
            <p:ph type="ctrTitle"/>
          </p:nvPr>
        </p:nvSpPr>
        <p:spPr>
          <a:xfrm>
            <a:off x="540544" y="776288"/>
            <a:ext cx="8062912" cy="1470025"/>
          </a:xfrm>
        </p:spPr>
        <p:txBody>
          <a:bodyPr anchor="b"/>
          <a:lstStyle>
            <a:lvl1pPr algn="r">
              <a:defRPr sz="4400"/>
            </a:lvl1pPr>
          </a:lstStyle>
          <a:p>
            <a:r>
              <a:rPr lang="ru-RU" smtClean="0"/>
              <a:t>Образец заголовка</a:t>
            </a:r>
            <a:endParaRPr lang="en-US"/>
          </a:p>
        </p:txBody>
      </p:sp>
      <p:sp>
        <p:nvSpPr>
          <p:cNvPr id="9" name="Подзаголовок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27"/>
          <p:cNvSpPr>
            <a:spLocks noGrp="1"/>
          </p:cNvSpPr>
          <p:nvPr>
            <p:ph type="dt" sz="half" idx="10"/>
          </p:nvPr>
        </p:nvSpPr>
        <p:spPr>
          <a:xfrm>
            <a:off x="1371600" y="6011863"/>
            <a:ext cx="5791200" cy="365125"/>
          </a:xfrm>
        </p:spPr>
        <p:txBody>
          <a:bodyPr tIns="0" bIns="0" anchor="t"/>
          <a:lstStyle>
            <a:lvl1pPr algn="r">
              <a:defRPr sz="1000" smtClean="0"/>
            </a:lvl1pPr>
          </a:lstStyle>
          <a:p>
            <a:pPr>
              <a:defRPr/>
            </a:pPr>
            <a:fld id="{7F9DD084-72BA-4DBB-A8AF-E18381759EF5}" type="datetimeFigureOut">
              <a:rPr lang="ru-RU"/>
              <a:pPr>
                <a:defRPr/>
              </a:pPr>
              <a:t>24.01.2022</a:t>
            </a:fld>
            <a:endParaRPr lang="ru-RU"/>
          </a:p>
        </p:txBody>
      </p:sp>
      <p:sp>
        <p:nvSpPr>
          <p:cNvPr id="6" name="Нижний колонтитул 16"/>
          <p:cNvSpPr>
            <a:spLocks noGrp="1"/>
          </p:cNvSpPr>
          <p:nvPr>
            <p:ph type="ftr" sz="quarter" idx="11"/>
          </p:nvPr>
        </p:nvSpPr>
        <p:spPr>
          <a:xfrm>
            <a:off x="1371600" y="5649913"/>
            <a:ext cx="5791200" cy="365125"/>
          </a:xfrm>
        </p:spPr>
        <p:txBody>
          <a:bodyPr tIns="0" bIns="0"/>
          <a:lstStyle>
            <a:lvl1pPr algn="r">
              <a:defRPr sz="1100"/>
            </a:lvl1pPr>
          </a:lstStyle>
          <a:p>
            <a:pPr>
              <a:defRPr/>
            </a:pPr>
            <a:endParaRPr lang="ru-RU"/>
          </a:p>
        </p:txBody>
      </p:sp>
      <p:sp>
        <p:nvSpPr>
          <p:cNvPr id="7" name="Номер слайда 28"/>
          <p:cNvSpPr>
            <a:spLocks noGrp="1"/>
          </p:cNvSpPr>
          <p:nvPr>
            <p:ph type="sldNum" sz="quarter" idx="12"/>
          </p:nvPr>
        </p:nvSpPr>
        <p:spPr>
          <a:xfrm>
            <a:off x="8391525" y="5753100"/>
            <a:ext cx="503238" cy="365125"/>
          </a:xfrm>
        </p:spPr>
        <p:txBody>
          <a:bodyPr anchor="ctr"/>
          <a:lstStyle>
            <a:lvl1pPr algn="ctr">
              <a:defRPr sz="1300" smtClean="0">
                <a:solidFill>
                  <a:srgbClr val="FFFFFF"/>
                </a:solidFill>
              </a:defRPr>
            </a:lvl1pPr>
          </a:lstStyle>
          <a:p>
            <a:pPr>
              <a:defRPr/>
            </a:pPr>
            <a:fld id="{32A29BC8-C7F3-4B0B-AD1A-CC17726D651B}"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399032"/>
          </a:xfrm>
        </p:spPr>
        <p:txBody>
          <a:bodyPr/>
          <a:lstStyle/>
          <a:p>
            <a:r>
              <a:rPr lang="ru-RU" smtClean="0"/>
              <a:t>Образец заголовка</a:t>
            </a:r>
            <a:endParaRPr lang="en-US"/>
          </a:p>
        </p:txBody>
      </p:sp>
      <p:sp>
        <p:nvSpPr>
          <p:cNvPr id="3" name="Содержимое 2"/>
          <p:cNvSpPr>
            <a:spLocks noGrp="1"/>
          </p:cNvSpPr>
          <p:nvPr>
            <p:ph idx="1"/>
          </p:nvPr>
        </p:nvSpPr>
        <p:spPr>
          <a:xfrm>
            <a:off x="457200" y="1882808"/>
            <a:ext cx="8229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791075" y="6480175"/>
            <a:ext cx="2133600" cy="301625"/>
          </a:xfrm>
        </p:spPr>
        <p:txBody>
          <a:bodyPr/>
          <a:lstStyle>
            <a:lvl1pPr>
              <a:defRPr/>
            </a:lvl1pPr>
          </a:lstStyle>
          <a:p>
            <a:pPr>
              <a:defRPr/>
            </a:pPr>
            <a:fld id="{F6B230DC-185D-4BBF-BAF3-718DC812D398}" type="datetimeFigureOut">
              <a:rPr lang="ru-RU"/>
              <a:pPr>
                <a:defRPr/>
              </a:pPr>
              <a:t>24.01.2022</a:t>
            </a:fld>
            <a:endParaRPr lang="ru-RU"/>
          </a:p>
        </p:txBody>
      </p:sp>
      <p:sp>
        <p:nvSpPr>
          <p:cNvPr id="5" name="Нижний колонтитул 4"/>
          <p:cNvSpPr>
            <a:spLocks noGrp="1"/>
          </p:cNvSpPr>
          <p:nvPr>
            <p:ph type="ftr" sz="quarter" idx="11"/>
          </p:nvPr>
        </p:nvSpPr>
        <p:spPr>
          <a:xfrm>
            <a:off x="457200" y="6481763"/>
            <a:ext cx="4259263" cy="300037"/>
          </a:xfrm>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4A8C840-6C38-47E9-835D-F2BF22A347B1}"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4" name="Прямоугольный треугольник 8"/>
          <p:cNvSpPr/>
          <p:nvPr/>
        </p:nvSpPr>
        <p:spPr>
          <a:xfrm flipV="1">
            <a:off x="6350" y="6350"/>
            <a:ext cx="9131300" cy="6837363"/>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Равнобедренный треугольник 7"/>
          <p:cNvSpPr/>
          <p:nvPr/>
        </p:nvSpPr>
        <p:spPr>
          <a:xfrm rot="5400000" flipV="1">
            <a:off x="7553325" y="309563"/>
            <a:ext cx="1893888"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6" name="Прямая соединительная линия 10"/>
          <p:cNvCxnSpPr/>
          <p:nvPr/>
        </p:nvCxnSpPr>
        <p:spPr>
          <a:xfrm rot="10800000">
            <a:off x="6469063" y="9525"/>
            <a:ext cx="2673350" cy="1900238"/>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7" name="Прямая соединительная линия 9"/>
          <p:cNvCxnSpPr/>
          <p:nvPr/>
        </p:nvCxnSpPr>
        <p:spPr>
          <a:xfrm flipV="1">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Заголовок 1"/>
          <p:cNvSpPr>
            <a:spLocks noGrp="1"/>
          </p:cNvSpPr>
          <p:nvPr>
            <p:ph type="title"/>
          </p:nvPr>
        </p:nvSpPr>
        <p:spPr>
          <a:xfrm>
            <a:off x="381000" y="271464"/>
            <a:ext cx="7239000" cy="1362075"/>
          </a:xfrm>
        </p:spPr>
        <p:txBody>
          <a:bodyPr/>
          <a:lstStyle>
            <a:lvl1pPr marL="0" algn="l">
              <a:buNone/>
              <a:defRPr sz="3600" b="1"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1633536"/>
            <a:ext cx="3886200" cy="2286000"/>
          </a:xfrm>
        </p:spPr>
        <p:txBody>
          <a:bodyPr/>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Дата 3"/>
          <p:cNvSpPr>
            <a:spLocks noGrp="1"/>
          </p:cNvSpPr>
          <p:nvPr>
            <p:ph type="dt" sz="half" idx="10"/>
          </p:nvPr>
        </p:nvSpPr>
        <p:spPr>
          <a:xfrm>
            <a:off x="6956425" y="6477000"/>
            <a:ext cx="2133600" cy="304800"/>
          </a:xfrm>
        </p:spPr>
        <p:txBody>
          <a:bodyPr/>
          <a:lstStyle>
            <a:lvl1pPr>
              <a:defRPr/>
            </a:lvl1pPr>
          </a:lstStyle>
          <a:p>
            <a:pPr>
              <a:defRPr/>
            </a:pPr>
            <a:fld id="{523B9438-5853-4980-8D34-D1881C2AA434}" type="datetimeFigureOut">
              <a:rPr lang="ru-RU"/>
              <a:pPr>
                <a:defRPr/>
              </a:pPr>
              <a:t>24.01.2022</a:t>
            </a:fld>
            <a:endParaRPr lang="ru-RU"/>
          </a:p>
        </p:txBody>
      </p:sp>
      <p:sp>
        <p:nvSpPr>
          <p:cNvPr id="9" name="Нижний колонтитул 4"/>
          <p:cNvSpPr>
            <a:spLocks noGrp="1"/>
          </p:cNvSpPr>
          <p:nvPr>
            <p:ph type="ftr" sz="quarter" idx="11"/>
          </p:nvPr>
        </p:nvSpPr>
        <p:spPr>
          <a:xfrm>
            <a:off x="2619375" y="6481763"/>
            <a:ext cx="4260850" cy="300037"/>
          </a:xfrm>
        </p:spPr>
        <p:txBody>
          <a:bodyPr/>
          <a:lstStyle>
            <a:lvl1pPr>
              <a:defRPr/>
            </a:lvl1pPr>
          </a:lstStyle>
          <a:p>
            <a:pPr>
              <a:defRPr/>
            </a:pPr>
            <a:endParaRPr lang="ru-RU"/>
          </a:p>
        </p:txBody>
      </p:sp>
      <p:sp>
        <p:nvSpPr>
          <p:cNvPr id="10" name="Номер слайда 5"/>
          <p:cNvSpPr>
            <a:spLocks noGrp="1"/>
          </p:cNvSpPr>
          <p:nvPr>
            <p:ph type="sldNum" sz="quarter" idx="12"/>
          </p:nvPr>
        </p:nvSpPr>
        <p:spPr>
          <a:xfrm>
            <a:off x="8450263" y="809625"/>
            <a:ext cx="503237" cy="300038"/>
          </a:xfrm>
        </p:spPr>
        <p:txBody>
          <a:bodyPr/>
          <a:lstStyle>
            <a:lvl1pPr>
              <a:defRPr/>
            </a:lvl1pPr>
          </a:lstStyle>
          <a:p>
            <a:pPr>
              <a:defRPr/>
            </a:pPr>
            <a:fld id="{FDC2A6A4-C9E0-4D29-8531-628F6E5EEE17}"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marL="0" algn="l">
              <a:defRPr/>
            </a:lvl1pPr>
          </a:lstStyle>
          <a:p>
            <a:r>
              <a:rPr lang="ru-RU" smtClean="0"/>
              <a:t>Образец заголовка</a:t>
            </a:r>
            <a:endParaRPr lang="en-US"/>
          </a:p>
        </p:txBody>
      </p:sp>
      <p:sp>
        <p:nvSpPr>
          <p:cNvPr id="3" name="Содержимое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lstStyle>
          <a:p>
            <a:pPr>
              <a:defRPr/>
            </a:pPr>
            <a:fld id="{6AC4CBBB-CEC5-4369-BBD4-C516BEE2F0B3}" type="datetimeFigureOut">
              <a:rPr lang="ru-RU"/>
              <a:pPr>
                <a:defRPr/>
              </a:pPr>
              <a:t>24.01.2022</a:t>
            </a:fld>
            <a:endParaRPr lang="ru-RU"/>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p:txBody>
          <a:bodyPr/>
          <a:lstStyle>
            <a:lvl1pPr>
              <a:defRPr/>
            </a:lvl1pPr>
          </a:lstStyle>
          <a:p>
            <a:pPr>
              <a:defRPr/>
            </a:pPr>
            <a:fld id="{5BD47FC1-7AB5-4D3C-B03B-3A46B0BA3453}"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lang="ru-RU" smtClean="0"/>
              <a:t>Образец заголовка</a:t>
            </a:r>
            <a:endParaRPr lang="en-US"/>
          </a:p>
        </p:txBody>
      </p:sp>
      <p:sp>
        <p:nvSpPr>
          <p:cNvPr id="3" name="Текст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a:xfrm>
            <a:off x="4791075" y="6481763"/>
            <a:ext cx="2130425" cy="301625"/>
          </a:xfrm>
        </p:spPr>
        <p:txBody>
          <a:bodyPr/>
          <a:lstStyle>
            <a:lvl1pPr>
              <a:defRPr/>
            </a:lvl1pPr>
          </a:lstStyle>
          <a:p>
            <a:pPr>
              <a:defRPr/>
            </a:pPr>
            <a:fld id="{0E4ED007-005F-43FE-8886-0621D3BF28D2}" type="datetimeFigureOut">
              <a:rPr lang="ru-RU"/>
              <a:pPr>
                <a:defRPr/>
              </a:pPr>
              <a:t>24.01.2022</a:t>
            </a:fld>
            <a:endParaRPr lang="ru-RU"/>
          </a:p>
        </p:txBody>
      </p:sp>
      <p:sp>
        <p:nvSpPr>
          <p:cNvPr id="8" name="Нижний колонтитул 7"/>
          <p:cNvSpPr>
            <a:spLocks noGrp="1"/>
          </p:cNvSpPr>
          <p:nvPr>
            <p:ph type="ftr" sz="quarter" idx="11"/>
          </p:nvPr>
        </p:nvSpPr>
        <p:spPr>
          <a:xfrm>
            <a:off x="457200" y="6481763"/>
            <a:ext cx="4260850" cy="301625"/>
          </a:xfrm>
        </p:spPr>
        <p:txBody>
          <a:bodyPr/>
          <a:lstStyle>
            <a:lvl1pPr>
              <a:defRPr/>
            </a:lvl1pPr>
          </a:lstStyle>
          <a:p>
            <a:pPr>
              <a:defRPr/>
            </a:pPr>
            <a:endParaRPr lang="ru-RU"/>
          </a:p>
        </p:txBody>
      </p:sp>
      <p:sp>
        <p:nvSpPr>
          <p:cNvPr id="9" name="Номер слайда 8"/>
          <p:cNvSpPr>
            <a:spLocks noGrp="1"/>
          </p:cNvSpPr>
          <p:nvPr>
            <p:ph type="sldNum" sz="quarter" idx="12"/>
          </p:nvPr>
        </p:nvSpPr>
        <p:spPr>
          <a:xfrm>
            <a:off x="7589838" y="6483350"/>
            <a:ext cx="503237" cy="301625"/>
          </a:xfrm>
        </p:spPr>
        <p:txBody>
          <a:bodyPr/>
          <a:lstStyle>
            <a:lvl1pPr algn="ctr">
              <a:defRPr smtClean="0"/>
            </a:lvl1pPr>
          </a:lstStyle>
          <a:p>
            <a:pPr>
              <a:defRPr/>
            </a:pPr>
            <a:fld id="{9B7DBF33-AB8C-42BB-BA93-B062A08CB194}"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b="0"/>
            </a:lvl1p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fld id="{B3BCF88D-3163-4767-BE11-A7E9698DE4DB}" type="datetimeFigureOut">
              <a:rPr lang="ru-RU"/>
              <a:pPr>
                <a:defRPr/>
              </a:pPr>
              <a:t>24.01.2022</a:t>
            </a:fld>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8D624DCB-1ABA-4FC1-8131-74A09E469574}"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8C8675E7-64D6-4419-86F9-201A6B9E847A}" type="datetimeFigureOut">
              <a:rPr lang="ru-RU"/>
              <a:pPr>
                <a:defRPr/>
              </a:pPr>
              <a:t>24.01.2022</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D85E2B57-3239-4A28-911A-6E7FC6D671DE}"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lang="ru-RU" smtClean="0"/>
              <a:t>Образец заголовка</a:t>
            </a:r>
            <a:endParaRPr lang="en-US"/>
          </a:p>
        </p:txBody>
      </p:sp>
      <p:sp>
        <p:nvSpPr>
          <p:cNvPr id="3" name="Текст 2"/>
          <p:cNvSpPr>
            <a:spLocks noGrp="1"/>
          </p:cNvSpPr>
          <p:nvPr>
            <p:ph type="body" idx="2"/>
          </p:nvPr>
        </p:nvSpPr>
        <p:spPr>
          <a:xfrm>
            <a:off x="1135856" y="367664"/>
            <a:ext cx="2438400" cy="5943600"/>
          </a:xfrm>
        </p:spPr>
        <p:txBody>
          <a:bodyPr/>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a:xfrm>
            <a:off x="6278563" y="6556375"/>
            <a:ext cx="2133600" cy="301625"/>
          </a:xfrm>
        </p:spPr>
        <p:txBody>
          <a:bodyPr/>
          <a:lstStyle>
            <a:lvl1pPr>
              <a:defRPr sz="900" smtClean="0"/>
            </a:lvl1pPr>
          </a:lstStyle>
          <a:p>
            <a:pPr>
              <a:defRPr/>
            </a:pPr>
            <a:fld id="{ED0869BB-1D54-4613-AD98-347848F2B979}" type="datetimeFigureOut">
              <a:rPr lang="ru-RU"/>
              <a:pPr>
                <a:defRPr/>
              </a:pPr>
              <a:t>24.01.2022</a:t>
            </a:fld>
            <a:endParaRPr lang="ru-RU"/>
          </a:p>
        </p:txBody>
      </p:sp>
      <p:sp>
        <p:nvSpPr>
          <p:cNvPr id="6" name="Нижний колонтитул 5"/>
          <p:cNvSpPr>
            <a:spLocks noGrp="1"/>
          </p:cNvSpPr>
          <p:nvPr>
            <p:ph type="ftr" sz="quarter" idx="11"/>
          </p:nvPr>
        </p:nvSpPr>
        <p:spPr>
          <a:xfrm>
            <a:off x="1135063" y="6556375"/>
            <a:ext cx="5143500" cy="301625"/>
          </a:xfrm>
        </p:spPr>
        <p:txBody>
          <a:bodyPr/>
          <a:lstStyle>
            <a:lvl1pPr>
              <a:defRPr sz="900"/>
            </a:lvl1pPr>
          </a:lstStyle>
          <a:p>
            <a:pPr>
              <a:defRPr/>
            </a:pPr>
            <a:endParaRPr lang="ru-RU"/>
          </a:p>
        </p:txBody>
      </p:sp>
      <p:sp>
        <p:nvSpPr>
          <p:cNvPr id="7" name="Номер слайда 6"/>
          <p:cNvSpPr>
            <a:spLocks noGrp="1"/>
          </p:cNvSpPr>
          <p:nvPr>
            <p:ph type="sldNum" sz="quarter" idx="12"/>
          </p:nvPr>
        </p:nvSpPr>
        <p:spPr>
          <a:xfrm>
            <a:off x="8410575" y="6556375"/>
            <a:ext cx="503238" cy="301625"/>
          </a:xfrm>
        </p:spPr>
        <p:txBody>
          <a:bodyPr/>
          <a:lstStyle>
            <a:lvl1pPr>
              <a:defRPr sz="900" smtClean="0"/>
            </a:lvl1pPr>
          </a:lstStyle>
          <a:p>
            <a:pPr>
              <a:defRPr/>
            </a:pPr>
            <a:fld id="{9CC199FF-0809-47C5-BC99-E2D306EE9D7F}"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lang="ru-RU" smtClean="0"/>
              <a:t>Образец заголовка</a:t>
            </a:r>
            <a:endParaRPr lang="en-US"/>
          </a:p>
        </p:txBody>
      </p:sp>
      <p:sp>
        <p:nvSpPr>
          <p:cNvPr id="3" name="Рисунок 2"/>
          <p:cNvSpPr>
            <a:spLocks noGrp="1"/>
          </p:cNvSpPr>
          <p:nvPr>
            <p:ph type="pic" idx="1"/>
          </p:nvPr>
        </p:nvSpPr>
        <p:spPr>
          <a:xfrm>
            <a:off x="1138237" y="373966"/>
            <a:ext cx="7333488" cy="5486400"/>
          </a:xfrm>
          <a:solidFill>
            <a:schemeClr val="bg2">
              <a:shade val="50000"/>
            </a:schemeClr>
          </a:solidFill>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4"/>
          <p:cNvSpPr>
            <a:spLocks noGrp="1"/>
          </p:cNvSpPr>
          <p:nvPr>
            <p:ph type="dt" sz="half" idx="10"/>
          </p:nvPr>
        </p:nvSpPr>
        <p:spPr>
          <a:xfrm>
            <a:off x="6108700" y="6556375"/>
            <a:ext cx="2101850" cy="301625"/>
          </a:xfrm>
        </p:spPr>
        <p:txBody>
          <a:bodyPr/>
          <a:lstStyle>
            <a:lvl1pPr>
              <a:defRPr sz="900" smtClean="0"/>
            </a:lvl1pPr>
          </a:lstStyle>
          <a:p>
            <a:pPr>
              <a:defRPr/>
            </a:pPr>
            <a:fld id="{5490752A-51E0-4852-A716-FAD83D0E7258}" type="datetimeFigureOut">
              <a:rPr lang="ru-RU"/>
              <a:pPr>
                <a:defRPr/>
              </a:pPr>
              <a:t>24.01.2022</a:t>
            </a:fld>
            <a:endParaRPr lang="ru-RU"/>
          </a:p>
        </p:txBody>
      </p:sp>
      <p:sp>
        <p:nvSpPr>
          <p:cNvPr id="6" name="Нижний колонтитул 5"/>
          <p:cNvSpPr>
            <a:spLocks noGrp="1"/>
          </p:cNvSpPr>
          <p:nvPr>
            <p:ph type="ftr" sz="quarter" idx="11"/>
          </p:nvPr>
        </p:nvSpPr>
        <p:spPr>
          <a:xfrm>
            <a:off x="1169988" y="6557963"/>
            <a:ext cx="4948237" cy="301625"/>
          </a:xfrm>
        </p:spPr>
        <p:txBody>
          <a:bodyPr/>
          <a:lstStyle>
            <a:lvl1pPr>
              <a:defRPr sz="900"/>
            </a:lvl1pPr>
          </a:lstStyle>
          <a:p>
            <a:pPr>
              <a:defRPr/>
            </a:pPr>
            <a:endParaRPr lang="ru-RU"/>
          </a:p>
        </p:txBody>
      </p:sp>
      <p:sp>
        <p:nvSpPr>
          <p:cNvPr id="7" name="Номер слайда 6"/>
          <p:cNvSpPr>
            <a:spLocks noGrp="1"/>
          </p:cNvSpPr>
          <p:nvPr>
            <p:ph type="sldNum" sz="quarter" idx="12"/>
          </p:nvPr>
        </p:nvSpPr>
        <p:spPr>
          <a:xfrm>
            <a:off x="8216900" y="6556375"/>
            <a:ext cx="366713" cy="301625"/>
          </a:xfrm>
        </p:spPr>
        <p:txBody>
          <a:bodyPr/>
          <a:lstStyle>
            <a:lvl1pPr algn="ctr">
              <a:defRPr sz="900" smtClean="0"/>
            </a:lvl1pPr>
          </a:lstStyle>
          <a:p>
            <a:pPr>
              <a:defRPr/>
            </a:pPr>
            <a:fld id="{34E18779-B5E5-4A75-A923-39CDAE83714B}"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ED15B9B3-BE06-409D-8DD8-95DA37F2E0F8}" type="datetimeFigureOut">
              <a:rPr lang="ru-RU"/>
              <a:pPr>
                <a:defRPr/>
              </a:pPr>
              <a:t>24.01.2022</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68E00CE0-62AA-45D5-8972-8F0A06FED8D4}"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381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381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4AD6A020-3889-45E9-A729-AF60C8B2759C}" type="datetimeFigureOut">
              <a:rPr lang="ru-RU"/>
              <a:pPr>
                <a:defRPr/>
              </a:pPr>
              <a:t>24.01.2022</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632FDF0-F6B2-4EDB-94E3-4DE04A9D4F7C}"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Прямоугольный треугольник 10"/>
          <p:cNvSpPr/>
          <p:nvPr/>
        </p:nvSpPr>
        <p:spPr>
          <a:xfrm>
            <a:off x="6350" y="14288"/>
            <a:ext cx="9131300" cy="6837362"/>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Прямая соединительная линия 7"/>
          <p:cNvCxnSpPr/>
          <p:nvPr/>
        </p:nvCxnSpPr>
        <p:spPr>
          <a:xfrm>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0800000" flipV="1">
            <a:off x="6469063" y="4948238"/>
            <a:ext cx="2673350" cy="1900237"/>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Заголовок 21"/>
          <p:cNvSpPr>
            <a:spLocks noGrp="1"/>
          </p:cNvSpPr>
          <p:nvPr>
            <p:ph type="title"/>
          </p:nvPr>
        </p:nvSpPr>
        <p:spPr>
          <a:xfrm>
            <a:off x="457200" y="268288"/>
            <a:ext cx="8229600" cy="1398587"/>
          </a:xfrm>
          <a:prstGeom prst="rect">
            <a:avLst/>
          </a:prstGeom>
        </p:spPr>
        <p:txBody>
          <a:bodyPr vert="horz" anchor="ctr">
            <a:normAutofit/>
          </a:bodyPr>
          <a:lstStyle/>
          <a:p>
            <a:r>
              <a:rPr lang="ru-RU" smtClean="0"/>
              <a:t>Образец заголовка</a:t>
            </a:r>
            <a:endParaRPr lang="en-US"/>
          </a:p>
        </p:txBody>
      </p:sp>
      <p:sp>
        <p:nvSpPr>
          <p:cNvPr id="1030" name="Текст 12"/>
          <p:cNvSpPr>
            <a:spLocks noGrp="1"/>
          </p:cNvSpPr>
          <p:nvPr>
            <p:ph type="body" idx="1"/>
          </p:nvPr>
        </p:nvSpPr>
        <p:spPr bwMode="auto">
          <a:xfrm>
            <a:off x="457200" y="1882775"/>
            <a:ext cx="82296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4791075" y="6481763"/>
            <a:ext cx="2133600" cy="301625"/>
          </a:xfrm>
          <a:prstGeom prst="rect">
            <a:avLst/>
          </a:prstGeom>
        </p:spPr>
        <p:txBody>
          <a:bodyPr vert="horz" anchor="b"/>
          <a:lstStyle>
            <a:lvl1pPr algn="l" eaLnBrk="1" fontAlgn="auto" latinLnBrk="0" hangingPunct="1">
              <a:spcBef>
                <a:spcPts val="0"/>
              </a:spcBef>
              <a:spcAft>
                <a:spcPts val="0"/>
              </a:spcAft>
              <a:defRPr kumimoji="0" sz="1000" b="0" smtClean="0">
                <a:solidFill>
                  <a:schemeClr val="tx1"/>
                </a:solidFill>
                <a:latin typeface="+mn-lt"/>
              </a:defRPr>
            </a:lvl1pPr>
          </a:lstStyle>
          <a:p>
            <a:pPr>
              <a:defRPr/>
            </a:pPr>
            <a:fld id="{03EAE06C-95F6-42AD-9421-50DDE08E738C}" type="datetimeFigureOut">
              <a:rPr lang="ru-RU"/>
              <a:pPr>
                <a:defRPr/>
              </a:pPr>
              <a:t>24.01.2022</a:t>
            </a:fld>
            <a:endParaRPr lang="ru-RU"/>
          </a:p>
        </p:txBody>
      </p:sp>
      <p:sp>
        <p:nvSpPr>
          <p:cNvPr id="3" name="Нижний колонтитул 2"/>
          <p:cNvSpPr>
            <a:spLocks noGrp="1"/>
          </p:cNvSpPr>
          <p:nvPr>
            <p:ph type="ftr" sz="quarter" idx="3"/>
          </p:nvPr>
        </p:nvSpPr>
        <p:spPr>
          <a:xfrm>
            <a:off x="457200" y="6481763"/>
            <a:ext cx="4259263" cy="3016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lstStyle>
          <a:p>
            <a:pPr>
              <a:defRPr/>
            </a:pPr>
            <a:endParaRPr lang="ru-RU"/>
          </a:p>
        </p:txBody>
      </p:sp>
      <p:sp>
        <p:nvSpPr>
          <p:cNvPr id="23" name="Номер слайда 22"/>
          <p:cNvSpPr>
            <a:spLocks noGrp="1"/>
          </p:cNvSpPr>
          <p:nvPr>
            <p:ph type="sldNum" sz="quarter" idx="4"/>
          </p:nvPr>
        </p:nvSpPr>
        <p:spPr>
          <a:xfrm>
            <a:off x="7589838" y="6481763"/>
            <a:ext cx="503237" cy="301625"/>
          </a:xfrm>
          <a:prstGeom prst="rect">
            <a:avLst/>
          </a:prstGeom>
        </p:spPr>
        <p:txBody>
          <a:bodyPr vert="horz" anchor="b"/>
          <a:lstStyle>
            <a:lvl1pPr algn="ctr" eaLnBrk="1" fontAlgn="auto" latinLnBrk="0" hangingPunct="1">
              <a:spcBef>
                <a:spcPts val="0"/>
              </a:spcBef>
              <a:spcAft>
                <a:spcPts val="0"/>
              </a:spcAft>
              <a:defRPr kumimoji="0" sz="1200" smtClean="0">
                <a:solidFill>
                  <a:schemeClr val="tx1"/>
                </a:solidFill>
                <a:latin typeface="+mn-lt"/>
              </a:defRPr>
            </a:lvl1pPr>
          </a:lstStyle>
          <a:p>
            <a:pPr>
              <a:defRPr/>
            </a:pPr>
            <a:fld id="{2293519A-F21E-41B3-9C7D-E3C8805A9545}"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3" r:id="rId6"/>
    <p:sldLayoutId id="2147483742" r:id="rId7"/>
    <p:sldLayoutId id="2147483749" r:id="rId8"/>
    <p:sldLayoutId id="2147483750" r:id="rId9"/>
    <p:sldLayoutId id="2147483741" r:id="rId10"/>
    <p:sldLayoutId id="2147483740" r:id="rId11"/>
  </p:sldLayoutIdLst>
  <p:txStyles>
    <p:titleStyle>
      <a:lvl1pPr marL="484188" indent="-484188" algn="l" rtl="0" fontAlgn="base">
        <a:spcBef>
          <a:spcPct val="0"/>
        </a:spcBef>
        <a:spcAft>
          <a:spcPct val="0"/>
        </a:spcAft>
        <a:defRPr sz="4200" kern="1200">
          <a:ln w="6350">
            <a:solidFill>
              <a:schemeClr val="accent1">
                <a:shade val="43000"/>
              </a:schemeClr>
            </a:solidFill>
          </a:ln>
          <a:solidFill>
            <a:srgbClr val="99F166"/>
          </a:solidFill>
          <a:effectLst>
            <a:outerShdw blurRad="26000" dist="26000" dir="14500000" algn="tl" rotWithShape="0">
              <a:srgbClr val="000000">
                <a:alpha val="40000"/>
              </a:srgbClr>
            </a:outerShdw>
          </a:effectLst>
          <a:latin typeface="+mj-lt"/>
          <a:ea typeface="+mj-ea"/>
          <a:cs typeface="+mj-cs"/>
        </a:defRPr>
      </a:lvl1pPr>
      <a:lvl2pPr marL="484188" indent="-484188" algn="l" rtl="0" fontAlgn="base">
        <a:spcBef>
          <a:spcPct val="0"/>
        </a:spcBef>
        <a:spcAft>
          <a:spcPct val="0"/>
        </a:spcAft>
        <a:defRPr sz="4200">
          <a:solidFill>
            <a:srgbClr val="99F166"/>
          </a:solidFill>
          <a:latin typeface="Century Gothic" pitchFamily="34" charset="0"/>
        </a:defRPr>
      </a:lvl2pPr>
      <a:lvl3pPr marL="484188" indent="-484188" algn="l" rtl="0" fontAlgn="base">
        <a:spcBef>
          <a:spcPct val="0"/>
        </a:spcBef>
        <a:spcAft>
          <a:spcPct val="0"/>
        </a:spcAft>
        <a:defRPr sz="4200">
          <a:solidFill>
            <a:srgbClr val="99F166"/>
          </a:solidFill>
          <a:latin typeface="Century Gothic" pitchFamily="34" charset="0"/>
        </a:defRPr>
      </a:lvl3pPr>
      <a:lvl4pPr marL="484188" indent="-484188" algn="l" rtl="0" fontAlgn="base">
        <a:spcBef>
          <a:spcPct val="0"/>
        </a:spcBef>
        <a:spcAft>
          <a:spcPct val="0"/>
        </a:spcAft>
        <a:defRPr sz="4200">
          <a:solidFill>
            <a:srgbClr val="99F166"/>
          </a:solidFill>
          <a:latin typeface="Century Gothic" pitchFamily="34" charset="0"/>
        </a:defRPr>
      </a:lvl4pPr>
      <a:lvl5pPr marL="484188" indent="-484188" algn="l" rtl="0" fontAlgn="base">
        <a:spcBef>
          <a:spcPct val="0"/>
        </a:spcBef>
        <a:spcAft>
          <a:spcPct val="0"/>
        </a:spcAft>
        <a:defRPr sz="4200">
          <a:solidFill>
            <a:srgbClr val="99F166"/>
          </a:solidFill>
          <a:latin typeface="Century Gothic" pitchFamily="34" charset="0"/>
        </a:defRPr>
      </a:lvl5pPr>
      <a:lvl6pPr marL="941388" indent="-484188" algn="l" rtl="0" fontAlgn="base">
        <a:spcBef>
          <a:spcPct val="0"/>
        </a:spcBef>
        <a:spcAft>
          <a:spcPct val="0"/>
        </a:spcAft>
        <a:defRPr sz="4200">
          <a:solidFill>
            <a:srgbClr val="99F166"/>
          </a:solidFill>
          <a:latin typeface="Century Gothic" pitchFamily="34" charset="0"/>
        </a:defRPr>
      </a:lvl6pPr>
      <a:lvl7pPr marL="1398588" indent="-484188" algn="l" rtl="0" fontAlgn="base">
        <a:spcBef>
          <a:spcPct val="0"/>
        </a:spcBef>
        <a:spcAft>
          <a:spcPct val="0"/>
        </a:spcAft>
        <a:defRPr sz="4200">
          <a:solidFill>
            <a:srgbClr val="99F166"/>
          </a:solidFill>
          <a:latin typeface="Century Gothic" pitchFamily="34" charset="0"/>
        </a:defRPr>
      </a:lvl7pPr>
      <a:lvl8pPr marL="1855788" indent="-484188" algn="l" rtl="0" fontAlgn="base">
        <a:spcBef>
          <a:spcPct val="0"/>
        </a:spcBef>
        <a:spcAft>
          <a:spcPct val="0"/>
        </a:spcAft>
        <a:defRPr sz="4200">
          <a:solidFill>
            <a:srgbClr val="99F166"/>
          </a:solidFill>
          <a:latin typeface="Century Gothic" pitchFamily="34" charset="0"/>
        </a:defRPr>
      </a:lvl8pPr>
      <a:lvl9pPr marL="2312988" indent="-484188" algn="l" rtl="0" fontAlgn="base">
        <a:spcBef>
          <a:spcPct val="0"/>
        </a:spcBef>
        <a:spcAft>
          <a:spcPct val="0"/>
        </a:spcAft>
        <a:defRPr sz="4200">
          <a:solidFill>
            <a:srgbClr val="99F166"/>
          </a:solidFill>
          <a:latin typeface="Century Gothic" pitchFamily="34" charset="0"/>
        </a:defRPr>
      </a:lvl9pPr>
    </p:titleStyle>
    <p:bodyStyle>
      <a:lvl1pPr marL="447675" indent="-382588" algn="l" rtl="0" fontAlgn="base">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822325" indent="-285750" algn="l" rtl="0" fontAlgn="base">
        <a:spcBef>
          <a:spcPct val="20000"/>
        </a:spcBef>
        <a:spcAft>
          <a:spcPct val="0"/>
        </a:spcAft>
        <a:buClr>
          <a:schemeClr val="accent1"/>
        </a:buClr>
        <a:buSzPct val="95000"/>
        <a:buFont typeface="Verdana" pitchFamily="34" charset="0"/>
        <a:buChar char="›"/>
        <a:defRPr sz="2600" kern="1200">
          <a:solidFill>
            <a:schemeClr val="tx1"/>
          </a:solidFill>
          <a:latin typeface="+mn-lt"/>
          <a:ea typeface="+mn-ea"/>
          <a:cs typeface="+mn-cs"/>
        </a:defRPr>
      </a:lvl2pPr>
      <a:lvl3pPr marL="1104900" indent="-228600" algn="l" rtl="0" fontAlgn="base">
        <a:spcBef>
          <a:spcPct val="20000"/>
        </a:spcBef>
        <a:spcAft>
          <a:spcPct val="0"/>
        </a:spcAft>
        <a:buClr>
          <a:schemeClr val="accent1"/>
        </a:buClr>
        <a:buFont typeface="Wingdings 2" pitchFamily="18" charset="2"/>
        <a:buChar char=""/>
        <a:defRPr sz="2400" kern="1200">
          <a:solidFill>
            <a:schemeClr val="tx1"/>
          </a:solidFill>
          <a:latin typeface="+mn-lt"/>
          <a:ea typeface="+mn-ea"/>
          <a:cs typeface="+mn-cs"/>
        </a:defRPr>
      </a:lvl3pPr>
      <a:lvl4pPr marL="1371600" indent="-209550" algn="l" rtl="0" fontAlgn="base">
        <a:spcBef>
          <a:spcPct val="20000"/>
        </a:spcBef>
        <a:spcAft>
          <a:spcPct val="0"/>
        </a:spcAft>
        <a:buClr>
          <a:schemeClr val="accent1"/>
        </a:buClr>
        <a:buFont typeface="Wingdings 2" pitchFamily="18" charset="2"/>
        <a:buChar char=""/>
        <a:defRPr sz="2000" kern="1200">
          <a:solidFill>
            <a:schemeClr val="tx1"/>
          </a:solidFill>
          <a:latin typeface="+mn-lt"/>
          <a:ea typeface="+mn-ea"/>
          <a:cs typeface="+mn-cs"/>
        </a:defRPr>
      </a:lvl4pPr>
      <a:lvl5pPr marL="1600200" indent="-209550" algn="l" rtl="0" fontAlgn="base">
        <a:spcBef>
          <a:spcPct val="20000"/>
        </a:spcBef>
        <a:spcAft>
          <a:spcPct val="0"/>
        </a:spcAft>
        <a:buClr>
          <a:srgbClr val="ABDE91"/>
        </a:buClr>
        <a:buFont typeface="Wingdings 2" pitchFamily="18" charset="2"/>
        <a:buChar char=""/>
        <a:defRPr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00034" y="835349"/>
            <a:ext cx="8215369" cy="1200329"/>
          </a:xfrm>
          <a:prstGeom prst="rect">
            <a:avLst/>
          </a:prstGeom>
          <a:noFill/>
        </p:spPr>
        <p:txBody>
          <a:bodyPr anchor="ctr">
            <a:spAutoFit/>
          </a:bodyPr>
          <a:lstStyle/>
          <a:p>
            <a:pPr algn="ctr" fontAlgn="auto">
              <a:spcBef>
                <a:spcPts val="0"/>
              </a:spcBef>
              <a:spcAft>
                <a:spcPts val="0"/>
              </a:spcAft>
              <a:defRPr/>
            </a:pPr>
            <a:r>
              <a:rPr lang="ru-RU" sz="2400" b="1" cap="all" dirty="0" smtClean="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latin typeface="+mn-lt"/>
              </a:rPr>
              <a:t>Тема 14.Сострахование </a:t>
            </a:r>
            <a:r>
              <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latin typeface="+mn-lt"/>
              </a:rPr>
              <a:t>и перестрахование как составные части финансовой устойчивости страховой компании.</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latin typeface="+mn-lt"/>
            </a:endParaRPr>
          </a:p>
        </p:txBody>
      </p:sp>
      <p:pic>
        <p:nvPicPr>
          <p:cNvPr id="13314" name="Picture 1" descr="F:\презентация\страх.jpg"/>
          <p:cNvPicPr>
            <a:picLocks noChangeAspect="1" noChangeArrowheads="1"/>
          </p:cNvPicPr>
          <p:nvPr/>
        </p:nvPicPr>
        <p:blipFill>
          <a:blip r:embed="rId2"/>
          <a:srcRect/>
          <a:stretch>
            <a:fillRect/>
          </a:stretch>
        </p:blipFill>
        <p:spPr bwMode="auto">
          <a:xfrm>
            <a:off x="1357313" y="2571750"/>
            <a:ext cx="6667500" cy="4000500"/>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withEffect">
                                  <p:stCondLst>
                                    <p:cond delay="0"/>
                                  </p:stCondLst>
                                  <p:iterate type="lt">
                                    <p:tmPct val="10000"/>
                                  </p:iterate>
                                  <p:childTnLst>
                                    <p:animMotion origin="layout" path="M 0.0 0.0 L 0.0 -0.07213" pathEditMode="relative" ptsTypes="">
                                      <p:cBhvr>
                                        <p:cTn id="6" dur="500" accel="50000" decel="50000" autoRev="1" fill="hold">
                                          <p:stCondLst>
                                            <p:cond delay="0"/>
                                          </p:stCondLst>
                                        </p:cTn>
                                        <p:tgtEl>
                                          <p:spTgt spid="4"/>
                                        </p:tgtEl>
                                        <p:attrNameLst>
                                          <p:attrName>ppt_x</p:attrName>
                                          <p:attrName>ppt_y</p:attrName>
                                        </p:attrNameLst>
                                      </p:cBhvr>
                                    </p:animMotion>
                                    <p:animRot by="1500000">
                                      <p:cBhvr>
                                        <p:cTn id="7" dur="250" fill="hold">
                                          <p:stCondLst>
                                            <p:cond delay="0"/>
                                          </p:stCondLst>
                                        </p:cTn>
                                        <p:tgtEl>
                                          <p:spTgt spid="4"/>
                                        </p:tgtEl>
                                        <p:attrNameLst>
                                          <p:attrName>r</p:attrName>
                                        </p:attrNameLst>
                                      </p:cBhvr>
                                    </p:animRot>
                                    <p:animRot by="-1500000">
                                      <p:cBhvr>
                                        <p:cTn id="8" dur="250" fill="hold">
                                          <p:stCondLst>
                                            <p:cond delay="250"/>
                                          </p:stCondLst>
                                        </p:cTn>
                                        <p:tgtEl>
                                          <p:spTgt spid="4"/>
                                        </p:tgtEl>
                                        <p:attrNameLst>
                                          <p:attrName>r</p:attrName>
                                        </p:attrNameLst>
                                      </p:cBhvr>
                                    </p:animRot>
                                    <p:animRot by="-1500000">
                                      <p:cBhvr>
                                        <p:cTn id="9" dur="250" fill="hold">
                                          <p:stCondLst>
                                            <p:cond delay="500"/>
                                          </p:stCondLst>
                                        </p:cTn>
                                        <p:tgtEl>
                                          <p:spTgt spid="4"/>
                                        </p:tgtEl>
                                        <p:attrNameLst>
                                          <p:attrName>r</p:attrName>
                                        </p:attrNameLst>
                                      </p:cBhvr>
                                    </p:animRot>
                                    <p:animRot by="1500000">
                                      <p:cBhvr>
                                        <p:cTn id="10" dur="250" fill="hold">
                                          <p:stCondLst>
                                            <p:cond delay="75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0" y="0"/>
            <a:ext cx="9144000" cy="6494463"/>
          </a:xfrm>
          <a:prstGeom prst="rect">
            <a:avLst/>
          </a:prstGeom>
          <a:noFill/>
          <a:ln w="9525">
            <a:noFill/>
            <a:miter lim="800000"/>
            <a:headEnd/>
            <a:tailEnd/>
          </a:ln>
        </p:spPr>
        <p:txBody>
          <a:bodyPr anchor="ctr">
            <a:spAutoFit/>
          </a:bodyPr>
          <a:lstStyle/>
          <a:p>
            <a:pPr algn="ctr"/>
            <a:r>
              <a:rPr lang="ru-RU" sz="3600" b="1">
                <a:solidFill>
                  <a:srgbClr val="FFFF00"/>
                </a:solidFill>
                <a:latin typeface="Times New Roman" pitchFamily="18" charset="0"/>
                <a:ea typeface="Calibri" pitchFamily="34" charset="0"/>
                <a:cs typeface="Times New Roman" pitchFamily="18" charset="0"/>
              </a:rPr>
              <a:t>Методы и формы перестраховочной защиты</a:t>
            </a:r>
          </a:p>
          <a:p>
            <a:pPr algn="just" eaLnBrk="0" hangingPunct="0"/>
            <a:endParaRPr lang="ru-RU" sz="2400">
              <a:latin typeface="Times New Roman" pitchFamily="18" charset="0"/>
              <a:ea typeface="Calibri" pitchFamily="34" charset="0"/>
              <a:cs typeface="Times New Roman" pitchFamily="18" charset="0"/>
            </a:endParaRPr>
          </a:p>
          <a:p>
            <a:pPr algn="just" eaLnBrk="0" hangingPunct="0"/>
            <a:r>
              <a:rPr lang="ru-RU" sz="2000">
                <a:latin typeface="Times New Roman" pitchFamily="18" charset="0"/>
                <a:ea typeface="Calibri" pitchFamily="34" charset="0"/>
                <a:cs typeface="Times New Roman" pitchFamily="18" charset="0"/>
              </a:rPr>
              <a:t>Договор перестрахования — (англ. contract of rensurance) — соглашение, в силу которого один страховщик (перестрахователь) на определенных договором условиях страхует у другого страховщика (перестраховщика) свои страховые обязательства, не обеспеченные собственными средствами и страховыми резервами.</a:t>
            </a:r>
          </a:p>
          <a:p>
            <a:pPr algn="just" eaLnBrk="0" hangingPunct="0"/>
            <a:endParaRPr lang="ru-RU" sz="2000">
              <a:latin typeface="Times New Roman" pitchFamily="18" charset="0"/>
              <a:ea typeface="Calibri" pitchFamily="34" charset="0"/>
              <a:cs typeface="Times New Roman" pitchFamily="18" charset="0"/>
            </a:endParaRPr>
          </a:p>
          <a:p>
            <a:pPr algn="just" eaLnBrk="0" hangingPunct="0"/>
            <a:r>
              <a:rPr lang="ru-RU" sz="2000">
                <a:latin typeface="Times New Roman" pitchFamily="18" charset="0"/>
                <a:ea typeface="Calibri" pitchFamily="34" charset="0"/>
                <a:cs typeface="Times New Roman" pitchFamily="18" charset="0"/>
              </a:rPr>
              <a:t>Страховщик, заключивший с перестраховщиком Д.п., несет перед страхователем обязательства в полном объеме в соответствии с договором страхования. Допускается последовательное заключение двух или нескольких Д.п., чем достигается дальнейшее дробление страхового обязательства страховщика и тем самым минимизируется финансовое бремя участников выстраиваемой цепочки.</a:t>
            </a:r>
          </a:p>
          <a:p>
            <a:pPr algn="just" eaLnBrk="0" hangingPunct="0"/>
            <a:endParaRPr lang="ru-RU" sz="2000">
              <a:latin typeface="Times New Roman" pitchFamily="18" charset="0"/>
              <a:ea typeface="Calibri" pitchFamily="34" charset="0"/>
              <a:cs typeface="Times New Roman" pitchFamily="18" charset="0"/>
            </a:endParaRPr>
          </a:p>
          <a:p>
            <a:pPr algn="just" eaLnBrk="0" hangingPunct="0"/>
            <a:r>
              <a:rPr lang="ru-RU" sz="2000">
                <a:latin typeface="Times New Roman" pitchFamily="18" charset="0"/>
                <a:ea typeface="Calibri" pitchFamily="34" charset="0"/>
                <a:cs typeface="Times New Roman" pitchFamily="18" charset="0"/>
              </a:rPr>
              <a:t>Существуют различные виды и формы перестраховочной защиты. Перестрахование может вестись факультативно и на договорной основе. Существует три основные формы перестрахования: факультативная, облигаторная и факультативно-облигаторная (смешанная) формы перестрахования. </a:t>
            </a:r>
          </a:p>
        </p:txBody>
      </p:sp>
    </p:spTree>
  </p:cSld>
  <p:clrMapOvr>
    <a:masterClrMapping/>
  </p:clrMapOvr>
  <p:transition>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F:\презентация\схема.jpg"/>
          <p:cNvPicPr>
            <a:picLocks noChangeAspect="1" noChangeArrowheads="1"/>
          </p:cNvPicPr>
          <p:nvPr/>
        </p:nvPicPr>
        <p:blipFill>
          <a:blip r:embed="rId2"/>
          <a:srcRect/>
          <a:stretch>
            <a:fillRect/>
          </a:stretch>
        </p:blipFill>
        <p:spPr bwMode="auto">
          <a:xfrm>
            <a:off x="0" y="1500188"/>
            <a:ext cx="9144000" cy="3786187"/>
          </a:xfrm>
          <a:prstGeom prst="rect">
            <a:avLst/>
          </a:prstGeom>
          <a:noFill/>
          <a:ln w="9525">
            <a:noFill/>
            <a:miter lim="800000"/>
            <a:headEnd/>
            <a:tailEnd/>
          </a:ln>
        </p:spPr>
      </p:pic>
      <p:sp>
        <p:nvSpPr>
          <p:cNvPr id="15362" name="TextBox 2"/>
          <p:cNvSpPr txBox="1">
            <a:spLocks noChangeArrowheads="1"/>
          </p:cNvSpPr>
          <p:nvPr/>
        </p:nvSpPr>
        <p:spPr bwMode="auto">
          <a:xfrm>
            <a:off x="1285875" y="285750"/>
            <a:ext cx="7143750"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Схема перестраховочной защиты</a:t>
            </a:r>
          </a:p>
        </p:txBody>
      </p:sp>
      <p:sp>
        <p:nvSpPr>
          <p:cNvPr id="15363" name="Прямоугольник 3"/>
          <p:cNvSpPr>
            <a:spLocks noChangeArrowheads="1"/>
          </p:cNvSpPr>
          <p:nvPr/>
        </p:nvSpPr>
        <p:spPr bwMode="auto">
          <a:xfrm>
            <a:off x="214313" y="5500688"/>
            <a:ext cx="8786812" cy="1016000"/>
          </a:xfrm>
          <a:prstGeom prst="rect">
            <a:avLst/>
          </a:prstGeom>
          <a:noFill/>
          <a:ln w="9525">
            <a:noFill/>
            <a:miter lim="800000"/>
            <a:headEnd/>
            <a:tailEnd/>
          </a:ln>
        </p:spPr>
        <p:txBody>
          <a:bodyPr>
            <a:spAutoFit/>
          </a:bodyPr>
          <a:lstStyle/>
          <a:p>
            <a:pPr algn="just"/>
            <a:r>
              <a:rPr lang="ru-RU" sz="2000">
                <a:latin typeface="Times New Roman" pitchFamily="18" charset="0"/>
                <a:cs typeface="Times New Roman" pitchFamily="18" charset="0"/>
              </a:rPr>
              <a:t>В зависимости от системы распределения рисков между перестрахователем и перестраховщиком выделяют пропорциональные и непропорциональные договора.</a:t>
            </a:r>
          </a:p>
        </p:txBody>
      </p:sp>
    </p:spTree>
  </p:cSld>
  <p:clrMapOvr>
    <a:masterClrMapping/>
  </p:clrMapOvr>
  <p:transition spd="med">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1"/>
          <p:cNvSpPr txBox="1">
            <a:spLocks noChangeArrowheads="1"/>
          </p:cNvSpPr>
          <p:nvPr/>
        </p:nvSpPr>
        <p:spPr bwMode="auto">
          <a:xfrm>
            <a:off x="571500" y="285750"/>
            <a:ext cx="7858125"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1. Пропорциональное перестрахование</a:t>
            </a:r>
          </a:p>
        </p:txBody>
      </p:sp>
      <p:sp>
        <p:nvSpPr>
          <p:cNvPr id="3" name="Прямоугольник 2"/>
          <p:cNvSpPr/>
          <p:nvPr/>
        </p:nvSpPr>
        <p:spPr>
          <a:xfrm>
            <a:off x="214313" y="1071563"/>
            <a:ext cx="8715375" cy="2554287"/>
          </a:xfrm>
          <a:prstGeom prst="rect">
            <a:avLst/>
          </a:prstGeom>
        </p:spPr>
        <p:txBody>
          <a:bodyPr>
            <a:spAutoFit/>
          </a:bodyPr>
          <a:lstStyle/>
          <a:p>
            <a:pPr algn="just" fontAlgn="auto">
              <a:spcBef>
                <a:spcPts val="0"/>
              </a:spcBef>
              <a:spcAft>
                <a:spcPts val="0"/>
              </a:spcAft>
              <a:defRPr/>
            </a:pPr>
            <a:r>
              <a:rPr lang="ru-RU" sz="2000" dirty="0">
                <a:latin typeface="Times New Roman" pitchFamily="18" charset="0"/>
                <a:cs typeface="Times New Roman" pitchFamily="18" charset="0"/>
              </a:rPr>
              <a:t>Сущность пропорционального перестрахования заключается в том, что и страховая премия, и страховое возмещение распределяется между страховщиком и перестраховщиком пропорционально их долям ответственности. </a:t>
            </a:r>
            <a:r>
              <a:rPr lang="en-US" sz="2000" dirty="0" err="1">
                <a:latin typeface="Times New Roman" pitchFamily="18" charset="0"/>
                <a:cs typeface="Times New Roman" pitchFamily="18" charset="0"/>
              </a:rPr>
              <a:t>Существует</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три</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вида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договоров</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пропорционального</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перестрахования</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pPr marL="177800" indent="273050" algn="just" fontAlgn="auto">
              <a:spcBef>
                <a:spcPts val="0"/>
              </a:spcBef>
              <a:spcAft>
                <a:spcPts val="0"/>
              </a:spcAft>
              <a:buFont typeface="Arial" pitchFamily="34" charset="0"/>
              <a:buChar char="•"/>
              <a:defRPr/>
            </a:pPr>
            <a:r>
              <a:rPr lang="en-US" sz="2000" dirty="0" err="1">
                <a:latin typeface="Times New Roman" pitchFamily="18" charset="0"/>
                <a:cs typeface="Times New Roman" pitchFamily="18" charset="0"/>
              </a:rPr>
              <a:t>квотный</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pPr marL="177800" indent="273050" algn="just" fontAlgn="auto">
              <a:spcBef>
                <a:spcPts val="0"/>
              </a:spcBef>
              <a:spcAft>
                <a:spcPts val="0"/>
              </a:spcAft>
              <a:buFont typeface="Arial" pitchFamily="34" charset="0"/>
              <a:buChar char="•"/>
              <a:defRPr/>
            </a:pPr>
            <a:r>
              <a:rPr lang="en-US" sz="2000" dirty="0" err="1">
                <a:latin typeface="Times New Roman" pitchFamily="18" charset="0"/>
                <a:cs typeface="Times New Roman" pitchFamily="18" charset="0"/>
              </a:rPr>
              <a:t>эксцедентный</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pPr marL="177800" indent="273050" algn="just" fontAlgn="auto">
              <a:spcBef>
                <a:spcPts val="0"/>
              </a:spcBef>
              <a:spcAft>
                <a:spcPts val="0"/>
              </a:spcAft>
              <a:buFont typeface="Arial" pitchFamily="34" charset="0"/>
              <a:buChar char="•"/>
              <a:defRPr/>
            </a:pPr>
            <a:r>
              <a:rPr lang="en-US" sz="2000" dirty="0" err="1">
                <a:latin typeface="Times New Roman" pitchFamily="18" charset="0"/>
                <a:cs typeface="Times New Roman" pitchFamily="18" charset="0"/>
              </a:rPr>
              <a:t>квотно-эксцедентный</a:t>
            </a:r>
            <a:endParaRPr lang="ru-RU" sz="2000" dirty="0">
              <a:latin typeface="Times New Roman" pitchFamily="18" charset="0"/>
              <a:cs typeface="Times New Roman" pitchFamily="18" charset="0"/>
            </a:endParaRPr>
          </a:p>
        </p:txBody>
      </p:sp>
      <p:pic>
        <p:nvPicPr>
          <p:cNvPr id="16386" name="Picture 2" descr="F:\презентация\пропорци.jpg"/>
          <p:cNvPicPr>
            <a:picLocks noChangeAspect="1" noChangeArrowheads="1"/>
          </p:cNvPicPr>
          <p:nvPr/>
        </p:nvPicPr>
        <p:blipFill>
          <a:blip r:embed="rId2"/>
          <a:srcRect/>
          <a:stretch>
            <a:fillRect/>
          </a:stretch>
        </p:blipFill>
        <p:spPr bwMode="auto">
          <a:xfrm>
            <a:off x="3175000" y="2571750"/>
            <a:ext cx="5969000" cy="4286250"/>
          </a:xfrm>
          <a:prstGeom prst="rect">
            <a:avLst/>
          </a:prstGeom>
          <a:noFill/>
          <a:ln w="9525">
            <a:noFill/>
            <a:miter lim="800000"/>
            <a:headEnd/>
            <a:tailEnd/>
          </a:ln>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1500"/>
                                  </p:stCondLst>
                                  <p:iterate type="lt">
                                    <p:tmPct val="5000"/>
                                  </p:iterate>
                                  <p:childTnLst>
                                    <p:set>
                                      <p:cBhvr>
                                        <p:cTn id="6" dur="1" fill="hold">
                                          <p:stCondLst>
                                            <p:cond delay="0"/>
                                          </p:stCondLst>
                                        </p:cTn>
                                        <p:tgtEl>
                                          <p:spTgt spid="16386"/>
                                        </p:tgtEl>
                                        <p:attrNameLst>
                                          <p:attrName>style.visibility</p:attrName>
                                        </p:attrNameLst>
                                      </p:cBhvr>
                                      <p:to>
                                        <p:strVal val="visible"/>
                                      </p:to>
                                    </p:set>
                                    <p:anim calcmode="lin" valueType="num">
                                      <p:cBhvr>
                                        <p:cTn id="7" dur="1000" fill="hold"/>
                                        <p:tgtEl>
                                          <p:spTgt spid="16386"/>
                                        </p:tgtEl>
                                        <p:attrNameLst>
                                          <p:attrName>ppt_w</p:attrName>
                                        </p:attrNameLst>
                                      </p:cBhvr>
                                      <p:tavLst>
                                        <p:tav tm="0">
                                          <p:val>
                                            <p:fltVal val="0"/>
                                          </p:val>
                                        </p:tav>
                                        <p:tav tm="100000">
                                          <p:val>
                                            <p:strVal val="#ppt_w"/>
                                          </p:val>
                                        </p:tav>
                                      </p:tavLst>
                                    </p:anim>
                                    <p:anim calcmode="lin" valueType="num">
                                      <p:cBhvr>
                                        <p:cTn id="8" dur="1000" fill="hold"/>
                                        <p:tgtEl>
                                          <p:spTgt spid="16386"/>
                                        </p:tgtEl>
                                        <p:attrNameLst>
                                          <p:attrName>ppt_h</p:attrName>
                                        </p:attrNameLst>
                                      </p:cBhvr>
                                      <p:tavLst>
                                        <p:tav tm="0">
                                          <p:val>
                                            <p:fltVal val="0"/>
                                          </p:val>
                                        </p:tav>
                                        <p:tav tm="100000">
                                          <p:val>
                                            <p:strVal val="#ppt_h"/>
                                          </p:val>
                                        </p:tav>
                                      </p:tavLst>
                                    </p:anim>
                                    <p:anim calcmode="lin" valueType="num">
                                      <p:cBhvr>
                                        <p:cTn id="9" dur="1000" fill="hold"/>
                                        <p:tgtEl>
                                          <p:spTgt spid="16386"/>
                                        </p:tgtEl>
                                        <p:attrNameLst>
                                          <p:attrName>style.rotation</p:attrName>
                                        </p:attrNameLst>
                                      </p:cBhvr>
                                      <p:tavLst>
                                        <p:tav tm="0">
                                          <p:val>
                                            <p:fltVal val="90"/>
                                          </p:val>
                                        </p:tav>
                                        <p:tav tm="100000">
                                          <p:val>
                                            <p:fltVal val="0"/>
                                          </p:val>
                                        </p:tav>
                                      </p:tavLst>
                                    </p:anim>
                                    <p:animEffect transition="in" filter="fade">
                                      <p:cBhvr>
                                        <p:cTn id="10" dur="1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1"/>
          <p:cNvSpPr txBox="1">
            <a:spLocks noChangeArrowheads="1"/>
          </p:cNvSpPr>
          <p:nvPr/>
        </p:nvSpPr>
        <p:spPr bwMode="auto">
          <a:xfrm>
            <a:off x="785813" y="285750"/>
            <a:ext cx="7643812"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Пропорциональное перестрахование</a:t>
            </a:r>
          </a:p>
        </p:txBody>
      </p:sp>
      <p:sp>
        <p:nvSpPr>
          <p:cNvPr id="2" name="Rectangle 1"/>
          <p:cNvSpPr>
            <a:spLocks noChangeArrowheads="1"/>
          </p:cNvSpPr>
          <p:nvPr/>
        </p:nvSpPr>
        <p:spPr bwMode="auto">
          <a:xfrm>
            <a:off x="285750" y="928688"/>
            <a:ext cx="8572500" cy="5324475"/>
          </a:xfrm>
          <a:prstGeom prst="rect">
            <a:avLst/>
          </a:prstGeom>
          <a:noFill/>
          <a:ln w="9525">
            <a:noFill/>
            <a:miter lim="800000"/>
            <a:headEnd/>
            <a:tailEnd/>
          </a:ln>
        </p:spPr>
        <p:txBody>
          <a:bodyPr anchor="ctr">
            <a:spAutoFit/>
          </a:bodyPr>
          <a:lstStyle/>
          <a:p>
            <a:pPr algn="just"/>
            <a:r>
              <a:rPr lang="ru-RU" sz="2000" b="1">
                <a:solidFill>
                  <a:srgbClr val="00B0F0"/>
                </a:solidFill>
                <a:latin typeface="Times New Roman" pitchFamily="18" charset="0"/>
                <a:ea typeface="Calibri" pitchFamily="34" charset="0"/>
                <a:cs typeface="Times New Roman" pitchFamily="18" charset="0"/>
              </a:rPr>
              <a:t>Квотное перестрахование</a:t>
            </a:r>
          </a:p>
          <a:p>
            <a:pPr algn="just" eaLnBrk="0" hangingPunct="0"/>
            <a:r>
              <a:rPr lang="ru-RU" sz="2000">
                <a:latin typeface="Times New Roman" pitchFamily="18" charset="0"/>
                <a:ea typeface="Calibri" pitchFamily="34" charset="0"/>
                <a:cs typeface="Times New Roman" pitchFamily="18" charset="0"/>
              </a:rPr>
              <a:t>При квотном перестраховании цедент и цессионер участвуют в любом риске вне зависимости от размера страховой суммы в определенном проценте (квоте). </a:t>
            </a:r>
          </a:p>
          <a:p>
            <a:pPr algn="just" eaLnBrk="0" hangingPunct="0"/>
            <a:r>
              <a:rPr lang="ru-RU" sz="2000">
                <a:latin typeface="Times New Roman" pitchFamily="18" charset="0"/>
                <a:ea typeface="Calibri" pitchFamily="34" charset="0"/>
                <a:cs typeface="Times New Roman" pitchFamily="18" charset="0"/>
              </a:rPr>
              <a:t>Перестраховщик берет на свою ответственность долю (квоту) во всех рисках первичного страховщика. Доля (квота) перестраховщика в полном портфеле передающего страховщика или в части его портфеля определяется как фиксированное процентное соотношение, независимо от суммы страхования, отдельно для каждого перестраховочного полиса.</a:t>
            </a:r>
          </a:p>
          <a:p>
            <a:pPr algn="just" eaLnBrk="0" hangingPunct="0"/>
            <a:r>
              <a:rPr lang="ru-RU" sz="2000">
                <a:latin typeface="Times New Roman" pitchFamily="18" charset="0"/>
                <a:ea typeface="Calibri" pitchFamily="34" charset="0"/>
                <a:cs typeface="Times New Roman" pitchFamily="18" charset="0"/>
              </a:rPr>
              <a:t>Этот вид перестрахования подходит для рисков с относительно небольшими колебаниями страховых сумм, таких как страхование автогражданской ответственности или КАСКО.</a:t>
            </a:r>
          </a:p>
          <a:p>
            <a:pPr algn="just" eaLnBrk="0" hangingPunct="0"/>
            <a:r>
              <a:rPr lang="ru-RU" sz="2000">
                <a:latin typeface="Times New Roman" pitchFamily="18" charset="0"/>
                <a:ea typeface="Calibri" pitchFamily="34" charset="0"/>
                <a:cs typeface="Times New Roman" pitchFamily="18" charset="0"/>
              </a:rPr>
              <a:t>Кроме того, квотные договоры гарантируют эффективную защиту от кумуляции большого количества мелких и средних по размеру убытков, вызванных одним событием. </a:t>
            </a:r>
          </a:p>
          <a:p>
            <a:pPr algn="just" eaLnBrk="0" hangingPunct="0"/>
            <a:r>
              <a:rPr lang="ru-RU" sz="2000">
                <a:latin typeface="Times New Roman" pitchFamily="18" charset="0"/>
                <a:ea typeface="Calibri" pitchFamily="34" charset="0"/>
                <a:cs typeface="Times New Roman" pitchFamily="18" charset="0"/>
              </a:rPr>
              <a:t>Особенно удобно квотное перестрахование, когда вновь образованная страховая компания только начинает свою деятельность.</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hold" nodeType="afterEffect">
                                  <p:stCondLst>
                                    <p:cond delay="1500"/>
                                  </p:stCondLst>
                                  <p:childTnLst>
                                    <p:animClr clrSpc="rgb" dir="cw">
                                      <p:cBhvr override="childStyle">
                                        <p:cTn id="6" dur="250" autoRev="1" fill="hold"/>
                                        <p:tgtEl>
                                          <p:spTgt spid="2">
                                            <p:txEl>
                                              <p:pRg st="0" end="0"/>
                                            </p:txEl>
                                          </p:spTgt>
                                        </p:tgtEl>
                                        <p:attrNameLst>
                                          <p:attrName>style.color</p:attrName>
                                        </p:attrNameLst>
                                      </p:cBhvr>
                                      <p:to>
                                        <a:schemeClr val="accent2"/>
                                      </p:to>
                                    </p:animClr>
                                    <p:animClr clrSpc="rgb" dir="cw">
                                      <p:cBhvr>
                                        <p:cTn id="7" dur="250" autoRev="1" fill="hold"/>
                                        <p:tgtEl>
                                          <p:spTgt spid="2">
                                            <p:txEl>
                                              <p:pRg st="0" end="0"/>
                                            </p:txEl>
                                          </p:spTgt>
                                        </p:tgtEl>
                                        <p:attrNameLst>
                                          <p:attrName>fillcolor</p:attrName>
                                        </p:attrNameLst>
                                      </p:cBhvr>
                                      <p:to>
                                        <a:schemeClr val="accent2"/>
                                      </p:to>
                                    </p:animClr>
                                    <p:set>
                                      <p:cBhvr>
                                        <p:cTn id="8" dur="250" autoRev="1" fill="hold"/>
                                        <p:tgtEl>
                                          <p:spTgt spid="2">
                                            <p:txEl>
                                              <p:pRg st="0" end="0"/>
                                            </p:txEl>
                                          </p:spTgt>
                                        </p:tgtEl>
                                        <p:attrNameLst>
                                          <p:attrName>fill.type</p:attrName>
                                        </p:attrNameLst>
                                      </p:cBhvr>
                                      <p:to>
                                        <p:strVal val="solid"/>
                                      </p:to>
                                    </p:set>
                                    <p:set>
                                      <p:cBhvr>
                                        <p:cTn id="9" dur="250" autoRev="1" fill="hold"/>
                                        <p:tgtEl>
                                          <p:spTgt spid="2">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Box 1"/>
          <p:cNvSpPr txBox="1">
            <a:spLocks noChangeArrowheads="1"/>
          </p:cNvSpPr>
          <p:nvPr/>
        </p:nvSpPr>
        <p:spPr bwMode="auto">
          <a:xfrm>
            <a:off x="785813" y="285750"/>
            <a:ext cx="7643812"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Пропорциональное перестрахование</a:t>
            </a:r>
          </a:p>
        </p:txBody>
      </p:sp>
      <p:sp>
        <p:nvSpPr>
          <p:cNvPr id="3" name="Прямоугольник 2"/>
          <p:cNvSpPr>
            <a:spLocks noChangeArrowheads="1"/>
          </p:cNvSpPr>
          <p:nvPr/>
        </p:nvSpPr>
        <p:spPr bwMode="auto">
          <a:xfrm>
            <a:off x="214313" y="1071563"/>
            <a:ext cx="8643937" cy="5632450"/>
          </a:xfrm>
          <a:prstGeom prst="rect">
            <a:avLst/>
          </a:prstGeom>
          <a:noFill/>
          <a:ln w="9525">
            <a:noFill/>
            <a:miter lim="800000"/>
            <a:headEnd/>
            <a:tailEnd/>
          </a:ln>
        </p:spPr>
        <p:txBody>
          <a:bodyPr>
            <a:spAutoFit/>
          </a:bodyPr>
          <a:lstStyle/>
          <a:p>
            <a:pPr algn="just"/>
            <a:r>
              <a:rPr lang="ru-RU" sz="2000" b="1">
                <a:solidFill>
                  <a:srgbClr val="00B0F0"/>
                </a:solidFill>
                <a:latin typeface="Times New Roman" pitchFamily="18" charset="0"/>
                <a:cs typeface="Times New Roman" pitchFamily="18" charset="0"/>
              </a:rPr>
              <a:t>Эксцедентное перестрахование</a:t>
            </a:r>
          </a:p>
          <a:p>
            <a:pPr algn="just"/>
            <a:r>
              <a:rPr lang="ru-RU" sz="2000">
                <a:latin typeface="Times New Roman" pitchFamily="18" charset="0"/>
                <a:cs typeface="Times New Roman" pitchFamily="18" charset="0"/>
              </a:rPr>
              <a:t>Перестрахование на базе эксцедента сумм – старейший вид перестрахования. В таком договоре перестраховщик участвует только в тех рисках, которые превышают размер собственного удержания страховщика (эксцедента), в пределах своего лимита ответственности. Этот вид перестрахования используется, как правило, в тех отраслях страхования, где страхуемые риски сильно отличаются по своим страховым суммам, с целью сбалансировать страховой портфель цедента. </a:t>
            </a:r>
          </a:p>
          <a:p>
            <a:pPr algn="just"/>
            <a:r>
              <a:rPr lang="ru-RU" sz="2000">
                <a:latin typeface="Times New Roman" pitchFamily="18" charset="0"/>
                <a:cs typeface="Times New Roman" pitchFamily="18" charset="0"/>
              </a:rPr>
              <a:t>Главная задача для страховщика при заключении договора эксцедентного перестрахования состоит в определении размера собственного удержания по различным видам рисков, которые он намерен застраховать. </a:t>
            </a:r>
          </a:p>
          <a:p>
            <a:pPr algn="just"/>
            <a:r>
              <a:rPr lang="ru-RU" sz="2000">
                <a:latin typeface="Times New Roman" pitchFamily="18" charset="0"/>
                <a:cs typeface="Times New Roman" pitchFamily="18" charset="0"/>
              </a:rPr>
              <a:t>  Обслуживание договоров эксцедентного перестрахования требует значительных трудовых затрат от цедента, так как необходимо выделить группы объектов страхования, которые в результате одного и того же события, например, стихийного бедствия, могут быть частично повреждены или полностью уничтожены. Несмотря на технические трудности, эксцедентные договоры применяются довольно часто, так как более выгодны цеденту, чем квотные.</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hold" nodeType="afterEffect">
                                  <p:stCondLst>
                                    <p:cond delay="1500"/>
                                  </p:stCondLst>
                                  <p:childTnLst>
                                    <p:animClr clrSpc="rgb" dir="cw">
                                      <p:cBhvr override="childStyle">
                                        <p:cTn id="6" dur="250" autoRev="1" fill="hold"/>
                                        <p:tgtEl>
                                          <p:spTgt spid="3">
                                            <p:txEl>
                                              <p:pRg st="0" end="0"/>
                                            </p:txEl>
                                          </p:spTgt>
                                        </p:tgtEl>
                                        <p:attrNameLst>
                                          <p:attrName>style.color</p:attrName>
                                        </p:attrNameLst>
                                      </p:cBhvr>
                                      <p:to>
                                        <a:schemeClr val="accent2"/>
                                      </p:to>
                                    </p:animClr>
                                    <p:animClr clrSpc="rgb" dir="cw">
                                      <p:cBhvr>
                                        <p:cTn id="7" dur="250" autoRev="1" fill="hold"/>
                                        <p:tgtEl>
                                          <p:spTgt spid="3">
                                            <p:txEl>
                                              <p:pRg st="0" end="0"/>
                                            </p:txEl>
                                          </p:spTgt>
                                        </p:tgtEl>
                                        <p:attrNameLst>
                                          <p:attrName>fillcolor</p:attrName>
                                        </p:attrNameLst>
                                      </p:cBhvr>
                                      <p:to>
                                        <a:schemeClr val="accent2"/>
                                      </p:to>
                                    </p:animClr>
                                    <p:set>
                                      <p:cBhvr>
                                        <p:cTn id="8" dur="250" autoRev="1" fill="hold"/>
                                        <p:tgtEl>
                                          <p:spTgt spid="3">
                                            <p:txEl>
                                              <p:pRg st="0" end="0"/>
                                            </p:txEl>
                                          </p:spTgt>
                                        </p:tgtEl>
                                        <p:attrNameLst>
                                          <p:attrName>fill.type</p:attrName>
                                        </p:attrNameLst>
                                      </p:cBhvr>
                                      <p:to>
                                        <p:strVal val="solid"/>
                                      </p:to>
                                    </p:set>
                                    <p:set>
                                      <p:cBhvr>
                                        <p:cTn id="9" dur="250" autoRev="1"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1"/>
          <p:cNvSpPr txBox="1">
            <a:spLocks noChangeArrowheads="1"/>
          </p:cNvSpPr>
          <p:nvPr/>
        </p:nvSpPr>
        <p:spPr bwMode="auto">
          <a:xfrm>
            <a:off x="785813" y="285750"/>
            <a:ext cx="7643812"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Пропорциональное перестрахование</a:t>
            </a:r>
          </a:p>
        </p:txBody>
      </p:sp>
      <p:sp>
        <p:nvSpPr>
          <p:cNvPr id="2" name="Rectangle 1"/>
          <p:cNvSpPr>
            <a:spLocks noChangeArrowheads="1"/>
          </p:cNvSpPr>
          <p:nvPr/>
        </p:nvSpPr>
        <p:spPr bwMode="auto">
          <a:xfrm>
            <a:off x="4429125" y="928688"/>
            <a:ext cx="4500563" cy="3108325"/>
          </a:xfrm>
          <a:prstGeom prst="rect">
            <a:avLst/>
          </a:prstGeom>
          <a:noFill/>
          <a:ln w="9525">
            <a:noFill/>
            <a:miter lim="800000"/>
            <a:headEnd/>
            <a:tailEnd/>
          </a:ln>
        </p:spPr>
        <p:txBody>
          <a:bodyPr anchor="ctr">
            <a:spAutoFit/>
          </a:bodyPr>
          <a:lstStyle/>
          <a:p>
            <a:pPr algn="just"/>
            <a:r>
              <a:rPr lang="ru-RU" sz="2000">
                <a:solidFill>
                  <a:srgbClr val="00B0F0"/>
                </a:solidFill>
                <a:latin typeface="Times New Roman" pitchFamily="18" charset="0"/>
                <a:ea typeface="Calibri" pitchFamily="34" charset="0"/>
                <a:cs typeface="Times New Roman" pitchFamily="18" charset="0"/>
              </a:rPr>
              <a:t>Квотно-эксцедентное перестрахование</a:t>
            </a:r>
          </a:p>
          <a:p>
            <a:pPr algn="just" eaLnBrk="0" hangingPunct="0"/>
            <a:r>
              <a:rPr lang="ru-RU" sz="1600">
                <a:latin typeface="Times New Roman" pitchFamily="18" charset="0"/>
                <a:ea typeface="Calibri" pitchFamily="34" charset="0"/>
                <a:cs typeface="Times New Roman" pitchFamily="18" charset="0"/>
              </a:rPr>
              <a:t>Крупные страховые компании могут заключать эксцедентные договоры с несколькими перестраховщиками, надстраивая эксцеденты один над другим. При этом верхние эксцеденты, как правило, менее сбалансированы, так как они в основном покрывают максимальные пиковые риски. К тому же договоры верхних эксцедентов имеют неблагоприятное соотношение между полученной перестраховочной премией и максимальной ответственностью перестраховщика. </a:t>
            </a:r>
          </a:p>
        </p:txBody>
      </p:sp>
      <p:pic>
        <p:nvPicPr>
          <p:cNvPr id="19458" name="Picture 2" descr="F:\презентация\15.jpg"/>
          <p:cNvPicPr>
            <a:picLocks noChangeAspect="1" noChangeArrowheads="1"/>
          </p:cNvPicPr>
          <p:nvPr/>
        </p:nvPicPr>
        <p:blipFill>
          <a:blip r:embed="rId2"/>
          <a:srcRect/>
          <a:stretch>
            <a:fillRect/>
          </a:stretch>
        </p:blipFill>
        <p:spPr bwMode="auto">
          <a:xfrm>
            <a:off x="285750" y="857250"/>
            <a:ext cx="4008438" cy="3175000"/>
          </a:xfrm>
          <a:prstGeom prst="rect">
            <a:avLst/>
          </a:prstGeom>
          <a:noFill/>
          <a:ln w="9525">
            <a:noFill/>
            <a:miter lim="800000"/>
            <a:headEnd/>
            <a:tailEnd/>
          </a:ln>
        </p:spPr>
      </p:pic>
      <p:sp>
        <p:nvSpPr>
          <p:cNvPr id="19460" name="Прямоугольник 4"/>
          <p:cNvSpPr>
            <a:spLocks noChangeArrowheads="1"/>
          </p:cNvSpPr>
          <p:nvPr/>
        </p:nvSpPr>
        <p:spPr bwMode="auto">
          <a:xfrm>
            <a:off x="285750" y="4071938"/>
            <a:ext cx="8572500" cy="2062162"/>
          </a:xfrm>
          <a:prstGeom prst="rect">
            <a:avLst/>
          </a:prstGeom>
          <a:noFill/>
          <a:ln w="9525">
            <a:noFill/>
            <a:miter lim="800000"/>
            <a:headEnd/>
            <a:tailEnd/>
          </a:ln>
        </p:spPr>
        <p:txBody>
          <a:bodyPr>
            <a:spAutoFit/>
          </a:bodyPr>
          <a:lstStyle/>
          <a:p>
            <a:pPr algn="just" eaLnBrk="0" hangingPunct="0"/>
            <a:r>
              <a:rPr lang="ru-RU" sz="1600">
                <a:latin typeface="Times New Roman" pitchFamily="18" charset="0"/>
                <a:ea typeface="Calibri" pitchFamily="34" charset="0"/>
                <a:cs typeface="Times New Roman" pitchFamily="18" charset="0"/>
              </a:rPr>
              <a:t>В этих случаях наиболее приемлемой является комбинированная форма, которой является квотно-эксцедентное перестрахование. Такой договор совмещает квотный договор и договор перестрахования эксцедента суммы. В первой части риск делится между цедентом и цессионером в соответствии с установленной квотой. Во второй части договора квота цедента делится на собственное удержание и эксцедент. </a:t>
            </a:r>
          </a:p>
          <a:p>
            <a:pPr algn="just" eaLnBrk="0" hangingPunct="0"/>
            <a:r>
              <a:rPr lang="ru-RU" sz="1600">
                <a:latin typeface="Times New Roman" pitchFamily="18" charset="0"/>
                <a:ea typeface="Calibri" pitchFamily="34" charset="0"/>
                <a:cs typeface="Times New Roman" pitchFamily="18" charset="0"/>
              </a:rPr>
              <a:t>К этой форме перестрахования часто прибегают начинающие страховые компании, которые еще не могут оставлять на собственном удержании большие суммы, но принимают на страхование крупные риски, чтобы составить конкуренцию другим страховщикам.</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1500"/>
                                  </p:stCondLst>
                                  <p:childTnLst>
                                    <p:set>
                                      <p:cBhvr>
                                        <p:cTn id="6" dur="1" fill="hold">
                                          <p:stCondLst>
                                            <p:cond delay="0"/>
                                          </p:stCondLst>
                                        </p:cTn>
                                        <p:tgtEl>
                                          <p:spTgt spid="19458"/>
                                        </p:tgtEl>
                                        <p:attrNameLst>
                                          <p:attrName>style.visibility</p:attrName>
                                        </p:attrNameLst>
                                      </p:cBhvr>
                                      <p:to>
                                        <p:strVal val="visible"/>
                                      </p:to>
                                    </p:set>
                                    <p:animEffect transition="in" filter="wipe(down)">
                                      <p:cBhvr>
                                        <p:cTn id="7" dur="580">
                                          <p:stCondLst>
                                            <p:cond delay="0"/>
                                          </p:stCondLst>
                                        </p:cTn>
                                        <p:tgtEl>
                                          <p:spTgt spid="19458"/>
                                        </p:tgtEl>
                                      </p:cBhvr>
                                    </p:animEffect>
                                    <p:anim calcmode="lin" valueType="num">
                                      <p:cBhvr>
                                        <p:cTn id="8" dur="1822" tmFilter="0,0; 0.14,0.36; 0.43,0.73; 0.71,0.91; 1.0,1.0">
                                          <p:stCondLst>
                                            <p:cond delay="0"/>
                                          </p:stCondLst>
                                        </p:cTn>
                                        <p:tgtEl>
                                          <p:spTgt spid="1945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945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945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945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9458"/>
                                        </p:tgtEl>
                                        <p:attrNameLst>
                                          <p:attrName>ppt_y</p:attrName>
                                        </p:attrNameLst>
                                      </p:cBhvr>
                                      <p:tavLst>
                                        <p:tav tm="0" fmla="#ppt_y-sin(pi*$)/81">
                                          <p:val>
                                            <p:fltVal val="0"/>
                                          </p:val>
                                        </p:tav>
                                        <p:tav tm="100000">
                                          <p:val>
                                            <p:fltVal val="1"/>
                                          </p:val>
                                        </p:tav>
                                      </p:tavLst>
                                    </p:anim>
                                    <p:animScale>
                                      <p:cBhvr>
                                        <p:cTn id="13" dur="26">
                                          <p:stCondLst>
                                            <p:cond delay="650"/>
                                          </p:stCondLst>
                                        </p:cTn>
                                        <p:tgtEl>
                                          <p:spTgt spid="19458"/>
                                        </p:tgtEl>
                                      </p:cBhvr>
                                      <p:to x="100000" y="60000"/>
                                    </p:animScale>
                                    <p:animScale>
                                      <p:cBhvr>
                                        <p:cTn id="14" dur="166" decel="50000">
                                          <p:stCondLst>
                                            <p:cond delay="676"/>
                                          </p:stCondLst>
                                        </p:cTn>
                                        <p:tgtEl>
                                          <p:spTgt spid="19458"/>
                                        </p:tgtEl>
                                      </p:cBhvr>
                                      <p:to x="100000" y="100000"/>
                                    </p:animScale>
                                    <p:animScale>
                                      <p:cBhvr>
                                        <p:cTn id="15" dur="26">
                                          <p:stCondLst>
                                            <p:cond delay="1312"/>
                                          </p:stCondLst>
                                        </p:cTn>
                                        <p:tgtEl>
                                          <p:spTgt spid="19458"/>
                                        </p:tgtEl>
                                      </p:cBhvr>
                                      <p:to x="100000" y="80000"/>
                                    </p:animScale>
                                    <p:animScale>
                                      <p:cBhvr>
                                        <p:cTn id="16" dur="166" decel="50000">
                                          <p:stCondLst>
                                            <p:cond delay="1338"/>
                                          </p:stCondLst>
                                        </p:cTn>
                                        <p:tgtEl>
                                          <p:spTgt spid="19458"/>
                                        </p:tgtEl>
                                      </p:cBhvr>
                                      <p:to x="100000" y="100000"/>
                                    </p:animScale>
                                    <p:animScale>
                                      <p:cBhvr>
                                        <p:cTn id="17" dur="26">
                                          <p:stCondLst>
                                            <p:cond delay="1642"/>
                                          </p:stCondLst>
                                        </p:cTn>
                                        <p:tgtEl>
                                          <p:spTgt spid="19458"/>
                                        </p:tgtEl>
                                      </p:cBhvr>
                                      <p:to x="100000" y="90000"/>
                                    </p:animScale>
                                    <p:animScale>
                                      <p:cBhvr>
                                        <p:cTn id="18" dur="166" decel="50000">
                                          <p:stCondLst>
                                            <p:cond delay="1668"/>
                                          </p:stCondLst>
                                        </p:cTn>
                                        <p:tgtEl>
                                          <p:spTgt spid="19458"/>
                                        </p:tgtEl>
                                      </p:cBhvr>
                                      <p:to x="100000" y="100000"/>
                                    </p:animScale>
                                    <p:animScale>
                                      <p:cBhvr>
                                        <p:cTn id="19" dur="26">
                                          <p:stCondLst>
                                            <p:cond delay="1808"/>
                                          </p:stCondLst>
                                        </p:cTn>
                                        <p:tgtEl>
                                          <p:spTgt spid="19458"/>
                                        </p:tgtEl>
                                      </p:cBhvr>
                                      <p:to x="100000" y="95000"/>
                                    </p:animScale>
                                    <p:animScale>
                                      <p:cBhvr>
                                        <p:cTn id="20" dur="166" decel="50000">
                                          <p:stCondLst>
                                            <p:cond delay="1834"/>
                                          </p:stCondLst>
                                        </p:cTn>
                                        <p:tgtEl>
                                          <p:spTgt spid="19458"/>
                                        </p:tgtEl>
                                      </p:cBhvr>
                                      <p:to x="100000" y="100000"/>
                                    </p:animScale>
                                  </p:childTnLst>
                                </p:cTn>
                              </p:par>
                            </p:childTnLst>
                          </p:cTn>
                        </p:par>
                        <p:par>
                          <p:cTn id="21" fill="hold">
                            <p:stCondLst>
                              <p:cond delay="3500"/>
                            </p:stCondLst>
                            <p:childTnLst>
                              <p:par>
                                <p:cTn id="22" presetID="27" presetClass="emph" presetSubtype="0" fill="hold" nodeType="afterEffect">
                                  <p:stCondLst>
                                    <p:cond delay="1500"/>
                                  </p:stCondLst>
                                  <p:childTnLst>
                                    <p:animClr clrSpc="rgb" dir="cw">
                                      <p:cBhvr override="childStyle">
                                        <p:cTn id="23" dur="250" autoRev="1" fill="hold"/>
                                        <p:tgtEl>
                                          <p:spTgt spid="2">
                                            <p:txEl>
                                              <p:pRg st="0" end="0"/>
                                            </p:txEl>
                                          </p:spTgt>
                                        </p:tgtEl>
                                        <p:attrNameLst>
                                          <p:attrName>style.color</p:attrName>
                                        </p:attrNameLst>
                                      </p:cBhvr>
                                      <p:to>
                                        <a:schemeClr val="accent2"/>
                                      </p:to>
                                    </p:animClr>
                                    <p:animClr clrSpc="rgb" dir="cw">
                                      <p:cBhvr>
                                        <p:cTn id="24" dur="250" autoRev="1" fill="hold"/>
                                        <p:tgtEl>
                                          <p:spTgt spid="2">
                                            <p:txEl>
                                              <p:pRg st="0" end="0"/>
                                            </p:txEl>
                                          </p:spTgt>
                                        </p:tgtEl>
                                        <p:attrNameLst>
                                          <p:attrName>fillcolor</p:attrName>
                                        </p:attrNameLst>
                                      </p:cBhvr>
                                      <p:to>
                                        <a:schemeClr val="accent2"/>
                                      </p:to>
                                    </p:animClr>
                                    <p:set>
                                      <p:cBhvr>
                                        <p:cTn id="25" dur="250" autoRev="1" fill="hold"/>
                                        <p:tgtEl>
                                          <p:spTgt spid="2">
                                            <p:txEl>
                                              <p:pRg st="0" end="0"/>
                                            </p:txEl>
                                          </p:spTgt>
                                        </p:tgtEl>
                                        <p:attrNameLst>
                                          <p:attrName>fill.type</p:attrName>
                                        </p:attrNameLst>
                                      </p:cBhvr>
                                      <p:to>
                                        <p:strVal val="solid"/>
                                      </p:to>
                                    </p:set>
                                    <p:set>
                                      <p:cBhvr>
                                        <p:cTn id="26" dur="250" autoRev="1" fill="hold"/>
                                        <p:tgtEl>
                                          <p:spTgt spid="2">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1"/>
          <p:cNvSpPr txBox="1">
            <a:spLocks noChangeArrowheads="1"/>
          </p:cNvSpPr>
          <p:nvPr/>
        </p:nvSpPr>
        <p:spPr bwMode="auto">
          <a:xfrm>
            <a:off x="285750" y="285750"/>
            <a:ext cx="8501063"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2. Непропорциональное перестрахование</a:t>
            </a:r>
          </a:p>
        </p:txBody>
      </p:sp>
      <p:sp>
        <p:nvSpPr>
          <p:cNvPr id="3" name="Прямоугольник 2"/>
          <p:cNvSpPr/>
          <p:nvPr/>
        </p:nvSpPr>
        <p:spPr>
          <a:xfrm>
            <a:off x="214313" y="928688"/>
            <a:ext cx="8643937" cy="5754687"/>
          </a:xfrm>
          <a:prstGeom prst="rect">
            <a:avLst/>
          </a:prstGeom>
        </p:spPr>
        <p:txBody>
          <a:bodyPr>
            <a:spAutoFit/>
          </a:bodyPr>
          <a:lstStyle/>
          <a:p>
            <a:pPr algn="just" fontAlgn="auto">
              <a:spcBef>
                <a:spcPts val="0"/>
              </a:spcBef>
              <a:spcAft>
                <a:spcPts val="0"/>
              </a:spcAft>
              <a:defRPr/>
            </a:pPr>
            <a:r>
              <a:rPr lang="ru-RU" sz="1600" dirty="0">
                <a:latin typeface="Times New Roman" pitchFamily="18" charset="0"/>
                <a:cs typeface="Times New Roman" pitchFamily="18" charset="0"/>
              </a:rPr>
              <a:t>Сущность непропорционального перестрахования состоит в том, что выплаты перестраховщика определяются исключительно величиной убытка, т. е. отсутствует пропорциональное разделение отдельного риска и полученной за него премии. Премия по этому виду перестрахования определяется обычно как процент годовой премии, полученной цедентом от застрахованного и переданного на перестрахование портфеля. В настоящее время непропорциональное перестрахование широко используется во многих отраслях страхования как форма защиты против кумуляции убытков и катастрофических потерь. Существует два основных вида непропорционального перестрахования: </a:t>
            </a:r>
          </a:p>
          <a:p>
            <a:pPr marL="177800" indent="273050" algn="just" fontAlgn="auto">
              <a:spcBef>
                <a:spcPts val="0"/>
              </a:spcBef>
              <a:spcAft>
                <a:spcPts val="0"/>
              </a:spcAft>
              <a:buFont typeface="Arial" pitchFamily="34" charset="0"/>
              <a:buChar char="•"/>
              <a:defRPr/>
            </a:pPr>
            <a:r>
              <a:rPr lang="ru-RU" sz="1600" dirty="0" err="1">
                <a:latin typeface="Times New Roman" pitchFamily="18" charset="0"/>
                <a:cs typeface="Times New Roman" pitchFamily="18" charset="0"/>
              </a:rPr>
              <a:t>эксцедента</a:t>
            </a:r>
            <a:r>
              <a:rPr lang="ru-RU" sz="1600" dirty="0">
                <a:latin typeface="Times New Roman" pitchFamily="18" charset="0"/>
                <a:cs typeface="Times New Roman" pitchFamily="18" charset="0"/>
              </a:rPr>
              <a:t> убытка; </a:t>
            </a:r>
          </a:p>
          <a:p>
            <a:pPr marL="177800" indent="273050" algn="just" fontAlgn="auto">
              <a:spcBef>
                <a:spcPts val="0"/>
              </a:spcBef>
              <a:spcAft>
                <a:spcPts val="0"/>
              </a:spcAft>
              <a:buFont typeface="Arial" pitchFamily="34" charset="0"/>
              <a:buChar char="•"/>
              <a:defRPr/>
            </a:pPr>
            <a:r>
              <a:rPr lang="ru-RU" sz="1600" dirty="0" err="1">
                <a:latin typeface="Times New Roman" pitchFamily="18" charset="0"/>
                <a:cs typeface="Times New Roman" pitchFamily="18" charset="0"/>
              </a:rPr>
              <a:t>эксцедента</a:t>
            </a:r>
            <a:r>
              <a:rPr lang="ru-RU" sz="1600" dirty="0">
                <a:latin typeface="Times New Roman" pitchFamily="18" charset="0"/>
                <a:cs typeface="Times New Roman" pitchFamily="18" charset="0"/>
              </a:rPr>
              <a:t> убыточности. </a:t>
            </a:r>
          </a:p>
          <a:p>
            <a:pPr algn="just" fontAlgn="auto">
              <a:spcBef>
                <a:spcPts val="0"/>
              </a:spcBef>
              <a:spcAft>
                <a:spcPts val="0"/>
              </a:spcAft>
              <a:defRPr/>
            </a:pPr>
            <a:r>
              <a:rPr lang="ru-RU" sz="1600" dirty="0">
                <a:latin typeface="Times New Roman" pitchFamily="18" charset="0"/>
                <a:cs typeface="Times New Roman" pitchFamily="18" charset="0"/>
              </a:rPr>
              <a:t>В договоре </a:t>
            </a:r>
            <a:r>
              <a:rPr lang="ru-RU" sz="1600" dirty="0" err="1">
                <a:latin typeface="Times New Roman" pitchFamily="18" charset="0"/>
                <a:cs typeface="Times New Roman" pitchFamily="18" charset="0"/>
              </a:rPr>
              <a:t>эксцедента</a:t>
            </a:r>
            <a:r>
              <a:rPr lang="ru-RU" sz="1600" dirty="0">
                <a:latin typeface="Times New Roman" pitchFamily="18" charset="0"/>
                <a:cs typeface="Times New Roman" pitchFamily="18" charset="0"/>
              </a:rPr>
              <a:t> убытка страховщик сам оплачивает все убытки, не превышающие размер его собственного удержания (приоритета), а перестраховщик участвует только в тех убытках, величина которых больше установленного приоритета, в пределах своего лимита ответственности. </a:t>
            </a:r>
          </a:p>
          <a:p>
            <a:pPr algn="just" fontAlgn="auto">
              <a:spcBef>
                <a:spcPts val="0"/>
              </a:spcBef>
              <a:spcAft>
                <a:spcPts val="0"/>
              </a:spcAft>
              <a:defRPr/>
            </a:pPr>
            <a:r>
              <a:rPr lang="ru-RU" sz="1600" dirty="0">
                <a:latin typeface="Times New Roman" pitchFamily="18" charset="0"/>
                <a:cs typeface="Times New Roman" pitchFamily="18" charset="0"/>
              </a:rPr>
              <a:t>Договор </a:t>
            </a:r>
            <a:r>
              <a:rPr lang="ru-RU" sz="1600" dirty="0" err="1">
                <a:latin typeface="Times New Roman" pitchFamily="18" charset="0"/>
                <a:cs typeface="Times New Roman" pitchFamily="18" charset="0"/>
              </a:rPr>
              <a:t>эксцедента</a:t>
            </a:r>
            <a:r>
              <a:rPr lang="ru-RU" sz="1600" dirty="0">
                <a:latin typeface="Times New Roman" pitchFamily="18" charset="0"/>
                <a:cs typeface="Times New Roman" pitchFamily="18" charset="0"/>
              </a:rPr>
              <a:t> убытка, в свою очередь, подразделяется на: </a:t>
            </a:r>
            <a:r>
              <a:rPr lang="ru-RU" sz="1600" i="1" dirty="0">
                <a:latin typeface="Times New Roman" pitchFamily="18" charset="0"/>
                <a:cs typeface="Times New Roman" pitchFamily="18" charset="0"/>
              </a:rPr>
              <a:t>договор </a:t>
            </a:r>
            <a:r>
              <a:rPr lang="ru-RU" sz="1600" i="1" dirty="0" err="1">
                <a:latin typeface="Times New Roman" pitchFamily="18" charset="0"/>
                <a:cs typeface="Times New Roman" pitchFamily="18" charset="0"/>
              </a:rPr>
              <a:t>эксцедента</a:t>
            </a:r>
            <a:r>
              <a:rPr lang="ru-RU" sz="1600" i="1" dirty="0">
                <a:latin typeface="Times New Roman" pitchFamily="18" charset="0"/>
                <a:cs typeface="Times New Roman" pitchFamily="18" charset="0"/>
              </a:rPr>
              <a:t> убытка</a:t>
            </a:r>
            <a:r>
              <a:rPr lang="ru-RU" sz="1600" dirty="0">
                <a:latin typeface="Times New Roman" pitchFamily="18" charset="0"/>
                <a:cs typeface="Times New Roman" pitchFamily="18" charset="0"/>
              </a:rPr>
              <a:t>, который покрывает убытки по одному риску; </a:t>
            </a:r>
            <a:r>
              <a:rPr lang="ru-RU" sz="1600" i="1" dirty="0">
                <a:latin typeface="Times New Roman" pitchFamily="18" charset="0"/>
                <a:cs typeface="Times New Roman" pitchFamily="18" charset="0"/>
              </a:rPr>
              <a:t>договор кумулятивного убытка</a:t>
            </a:r>
            <a:r>
              <a:rPr lang="ru-RU" sz="1600" dirty="0">
                <a:latin typeface="Times New Roman" pitchFamily="18" charset="0"/>
                <a:cs typeface="Times New Roman" pitchFamily="18" charset="0"/>
              </a:rPr>
              <a:t>, который покрывает все убытки по определенному количеству страховых полисов, являющихся результатом одного события. Перестрахование по договору </a:t>
            </a:r>
            <a:r>
              <a:rPr lang="ru-RU" sz="1600" dirty="0" err="1">
                <a:latin typeface="Times New Roman" pitchFamily="18" charset="0"/>
                <a:cs typeface="Times New Roman" pitchFamily="18" charset="0"/>
              </a:rPr>
              <a:t>эксцедента</a:t>
            </a:r>
            <a:r>
              <a:rPr lang="ru-RU" sz="1600" dirty="0">
                <a:latin typeface="Times New Roman" pitchFamily="18" charset="0"/>
                <a:cs typeface="Times New Roman" pitchFamily="18" charset="0"/>
              </a:rPr>
              <a:t> убытка, когда ответственность перестраховщика в соответствии с условиями договора наступает лишь в случае, если сумма убытка по застрахованному риску при наступлении страхового случая или серии страховых случаев, являющихся следствием одного и того же события, превысит обусловленную сумму. При этом ответственность перестраховщика сверх этой суммы ограничивается определенным лимитом.</a:t>
            </a:r>
          </a:p>
        </p:txBody>
      </p:sp>
    </p:spTree>
  </p:cSld>
  <p:clrMapOvr>
    <a:masterClrMapping/>
  </p:clrMapOvr>
  <p:transition>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Box 1"/>
          <p:cNvSpPr txBox="1">
            <a:spLocks noChangeArrowheads="1"/>
          </p:cNvSpPr>
          <p:nvPr/>
        </p:nvSpPr>
        <p:spPr bwMode="auto">
          <a:xfrm>
            <a:off x="571500" y="285750"/>
            <a:ext cx="7858125"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Непропорциональное перестрахование</a:t>
            </a:r>
          </a:p>
        </p:txBody>
      </p:sp>
      <p:sp>
        <p:nvSpPr>
          <p:cNvPr id="4" name="Прямоугольник 3"/>
          <p:cNvSpPr>
            <a:spLocks noChangeArrowheads="1"/>
          </p:cNvSpPr>
          <p:nvPr/>
        </p:nvSpPr>
        <p:spPr bwMode="auto">
          <a:xfrm>
            <a:off x="285750" y="857250"/>
            <a:ext cx="8572500" cy="2970213"/>
          </a:xfrm>
          <a:prstGeom prst="rect">
            <a:avLst/>
          </a:prstGeom>
          <a:noFill/>
          <a:ln w="9525">
            <a:noFill/>
            <a:miter lim="800000"/>
            <a:headEnd/>
            <a:tailEnd/>
          </a:ln>
        </p:spPr>
        <p:txBody>
          <a:bodyPr>
            <a:spAutoFit/>
          </a:bodyPr>
          <a:lstStyle/>
          <a:p>
            <a:pPr algn="just"/>
            <a:r>
              <a:rPr lang="ru-RU" b="1">
                <a:solidFill>
                  <a:srgbClr val="00B0F0"/>
                </a:solidFill>
                <a:latin typeface="Times New Roman" pitchFamily="18" charset="0"/>
                <a:cs typeface="Times New Roman" pitchFamily="18" charset="0"/>
              </a:rPr>
              <a:t>Перестрахование на базе эксцедента убыточности</a:t>
            </a:r>
          </a:p>
          <a:p>
            <a:pPr algn="just"/>
            <a:r>
              <a:rPr lang="ru-RU" sz="1700">
                <a:latin typeface="Times New Roman" pitchFamily="18" charset="0"/>
                <a:cs typeface="Times New Roman" pitchFamily="18" charset="0"/>
              </a:rPr>
              <a:t>Цель договора эксцедента убыточности заключается в том, чтобы предоставить цеденту перестраховочное покрытие на случай значительного колебания убыточности в определенной сфере страхования. Перестрахование по договору эксцедента убыточности, или договору стоп-лосс, когда перестрахователь защищает свои интересы по определенному виду страхования на случай, если убыточ- ность превысит обусловленный в договоре процент или ее размер. Размер убыточности, сверх которого действует договор, устанавливается с таким расчетом, чтобы перестрахователь был защищен от дополнительных или экстренных потерь. Лимиты ответственности перестраховщиков по такому договору устанавливаются в пределах определенного процента убыточности. </a:t>
            </a:r>
          </a:p>
          <a:p>
            <a:pPr algn="just"/>
            <a:r>
              <a:rPr lang="ru-RU" sz="1700">
                <a:latin typeface="Times New Roman" pitchFamily="18" charset="0"/>
                <a:cs typeface="Times New Roman" pitchFamily="18" charset="0"/>
              </a:rPr>
              <a:t>   </a:t>
            </a:r>
          </a:p>
        </p:txBody>
      </p:sp>
      <p:sp>
        <p:nvSpPr>
          <p:cNvPr id="21508" name="Прямоугольник 4"/>
          <p:cNvSpPr>
            <a:spLocks noChangeArrowheads="1"/>
          </p:cNvSpPr>
          <p:nvPr/>
        </p:nvSpPr>
        <p:spPr bwMode="auto">
          <a:xfrm>
            <a:off x="250825" y="3716338"/>
            <a:ext cx="4357688" cy="3025775"/>
          </a:xfrm>
          <a:prstGeom prst="rect">
            <a:avLst/>
          </a:prstGeom>
          <a:noFill/>
          <a:ln w="9525">
            <a:noFill/>
            <a:miter lim="800000"/>
            <a:headEnd/>
            <a:tailEnd/>
          </a:ln>
        </p:spPr>
        <p:txBody>
          <a:bodyPr>
            <a:spAutoFit/>
          </a:bodyPr>
          <a:lstStyle/>
          <a:p>
            <a:pPr algn="just"/>
            <a:r>
              <a:rPr lang="ru-RU" sz="1600">
                <a:latin typeface="Times New Roman" pitchFamily="18" charset="0"/>
                <a:cs typeface="Times New Roman" pitchFamily="18" charset="0"/>
              </a:rPr>
              <a:t>Ответственность перестраховщика наступает в том случае, если убыточность перестраховочного портфеля по итогам отчетного периода, как правило года, превысила оговоренный процент (приоритет). При этом не имеет значения, в результате чего был превышен приоритет: в результате кумуляции мелких убытков или при наступлении одного катастрофического убытка. Этот тип договора используется в основном при страховании от бури и градобития.</a:t>
            </a:r>
          </a:p>
        </p:txBody>
      </p:sp>
      <p:pic>
        <p:nvPicPr>
          <p:cNvPr id="21510" name="Picture 6" descr="e9e809bb6315ec8a461e7b3ec6f28497"/>
          <p:cNvPicPr>
            <a:picLocks noChangeAspect="1" noChangeArrowheads="1"/>
          </p:cNvPicPr>
          <p:nvPr/>
        </p:nvPicPr>
        <p:blipFill>
          <a:blip r:embed="rId2"/>
          <a:srcRect/>
          <a:stretch>
            <a:fillRect/>
          </a:stretch>
        </p:blipFill>
        <p:spPr bwMode="auto">
          <a:xfrm>
            <a:off x="4859338" y="3756025"/>
            <a:ext cx="3889375" cy="2916238"/>
          </a:xfrm>
          <a:prstGeom prst="rect">
            <a:avLst/>
          </a:prstGeom>
          <a:noFill/>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hold" nodeType="afterEffect">
                                  <p:stCondLst>
                                    <p:cond delay="1500"/>
                                  </p:stCondLst>
                                  <p:childTnLst>
                                    <p:animClr clrSpc="rgb" dir="cw">
                                      <p:cBhvr override="childStyle">
                                        <p:cTn id="6" dur="250" autoRev="1" fill="hold"/>
                                        <p:tgtEl>
                                          <p:spTgt spid="4">
                                            <p:txEl>
                                              <p:pRg st="0" end="0"/>
                                            </p:txEl>
                                          </p:spTgt>
                                        </p:tgtEl>
                                        <p:attrNameLst>
                                          <p:attrName>style.color</p:attrName>
                                        </p:attrNameLst>
                                      </p:cBhvr>
                                      <p:to>
                                        <a:schemeClr val="accent2"/>
                                      </p:to>
                                    </p:animClr>
                                    <p:animClr clrSpc="rgb" dir="cw">
                                      <p:cBhvr>
                                        <p:cTn id="7" dur="250" autoRev="1" fill="hold"/>
                                        <p:tgtEl>
                                          <p:spTgt spid="4">
                                            <p:txEl>
                                              <p:pRg st="0" end="0"/>
                                            </p:txEl>
                                          </p:spTgt>
                                        </p:tgtEl>
                                        <p:attrNameLst>
                                          <p:attrName>fillcolor</p:attrName>
                                        </p:attrNameLst>
                                      </p:cBhvr>
                                      <p:to>
                                        <a:schemeClr val="accent2"/>
                                      </p:to>
                                    </p:animClr>
                                    <p:set>
                                      <p:cBhvr>
                                        <p:cTn id="8" dur="250" autoRev="1" fill="hold"/>
                                        <p:tgtEl>
                                          <p:spTgt spid="4">
                                            <p:txEl>
                                              <p:pRg st="0" end="0"/>
                                            </p:txEl>
                                          </p:spTgt>
                                        </p:tgtEl>
                                        <p:attrNameLst>
                                          <p:attrName>fill.type</p:attrName>
                                        </p:attrNameLst>
                                      </p:cBhvr>
                                      <p:to>
                                        <p:strVal val="solid"/>
                                      </p:to>
                                    </p:set>
                                    <p:set>
                                      <p:cBhvr>
                                        <p:cTn id="9" dur="250" autoRev="1" fill="hold"/>
                                        <p:tgtEl>
                                          <p:spTgt spid="4">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Box 1"/>
          <p:cNvSpPr txBox="1">
            <a:spLocks noChangeArrowheads="1"/>
          </p:cNvSpPr>
          <p:nvPr/>
        </p:nvSpPr>
        <p:spPr bwMode="auto">
          <a:xfrm>
            <a:off x="571500" y="285750"/>
            <a:ext cx="7858125"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3. Формы перестраховочной защиты</a:t>
            </a:r>
          </a:p>
        </p:txBody>
      </p:sp>
      <p:sp>
        <p:nvSpPr>
          <p:cNvPr id="22530" name="Прямоугольник 2"/>
          <p:cNvSpPr>
            <a:spLocks noChangeArrowheads="1"/>
          </p:cNvSpPr>
          <p:nvPr/>
        </p:nvSpPr>
        <p:spPr bwMode="auto">
          <a:xfrm>
            <a:off x="357188" y="928688"/>
            <a:ext cx="8501062" cy="1016000"/>
          </a:xfrm>
          <a:prstGeom prst="rect">
            <a:avLst/>
          </a:prstGeom>
          <a:noFill/>
          <a:ln w="9525">
            <a:noFill/>
            <a:miter lim="800000"/>
            <a:headEnd/>
            <a:tailEnd/>
          </a:ln>
        </p:spPr>
        <p:txBody>
          <a:bodyPr>
            <a:spAutoFit/>
          </a:bodyPr>
          <a:lstStyle/>
          <a:p>
            <a:pPr algn="just"/>
            <a:r>
              <a:rPr lang="ru-RU" sz="2000">
                <a:latin typeface="Times New Roman" pitchFamily="18" charset="0"/>
                <a:cs typeface="Times New Roman" pitchFamily="18" charset="0"/>
              </a:rPr>
              <a:t>Существует три основные формы перестрахования: факультативная, облигаторная и факультативно-облигаторная (смешанная) формы перестрахования.</a:t>
            </a:r>
          </a:p>
        </p:txBody>
      </p:sp>
      <p:sp>
        <p:nvSpPr>
          <p:cNvPr id="4" name="Прямоугольник 3"/>
          <p:cNvSpPr>
            <a:spLocks noChangeArrowheads="1"/>
          </p:cNvSpPr>
          <p:nvPr/>
        </p:nvSpPr>
        <p:spPr bwMode="auto">
          <a:xfrm>
            <a:off x="428625" y="2143125"/>
            <a:ext cx="8358188" cy="4400550"/>
          </a:xfrm>
          <a:prstGeom prst="rect">
            <a:avLst/>
          </a:prstGeom>
          <a:noFill/>
          <a:ln w="9525">
            <a:noFill/>
            <a:miter lim="800000"/>
            <a:headEnd/>
            <a:tailEnd/>
          </a:ln>
        </p:spPr>
        <p:txBody>
          <a:bodyPr>
            <a:spAutoFit/>
          </a:bodyPr>
          <a:lstStyle/>
          <a:p>
            <a:pPr algn="just"/>
            <a:r>
              <a:rPr lang="ru-RU" sz="2000">
                <a:solidFill>
                  <a:srgbClr val="00B0F0"/>
                </a:solidFill>
                <a:latin typeface="Times New Roman" pitchFamily="18" charset="0"/>
                <a:cs typeface="Times New Roman" pitchFamily="18" charset="0"/>
              </a:rPr>
              <a:t>Облигаторное перестрахование</a:t>
            </a:r>
          </a:p>
          <a:p>
            <a:pPr algn="just"/>
            <a:r>
              <a:rPr lang="ru-RU" sz="2000">
                <a:latin typeface="Times New Roman" pitchFamily="18" charset="0"/>
                <a:cs typeface="Times New Roman" pitchFamily="18" charset="0"/>
              </a:rPr>
              <a:t>Согласно условиям облигаторного перестрахования, цедент обязан передавать на перестрахование все риски, детально описанные в договоре. А перестраховщик, в свою очередь, такие риски обязан принимать. Для страховщика этот вид перестрахования наиболее выгоден, так как позволяет получить автоматическую перестраховочную защиту по определенному виду страхования или по всему страховому портфелю. Облигаторная форма перестрахования наиболее развита, и именно по ней перестраховочные компании получают основную часть премий. Перестраховщик получает информацию о перестрахованных им рисках, как правило, раз в квартал на основании бордеро премий-убытков. </a:t>
            </a:r>
          </a:p>
          <a:p>
            <a:pPr algn="just"/>
            <a:r>
              <a:rPr lang="ru-RU" sz="2000">
                <a:latin typeface="Times New Roman" pitchFamily="18" charset="0"/>
                <a:cs typeface="Times New Roman" pitchFamily="18" charset="0"/>
              </a:rPr>
              <a:t>Бордеро – перечень рисков, которые попадают под перестрахование. Этот перечень высылает цедент перестраховщику в облигаторном перестраховании.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hold" nodeType="afterEffect">
                                  <p:stCondLst>
                                    <p:cond delay="1500"/>
                                  </p:stCondLst>
                                  <p:childTnLst>
                                    <p:animClr clrSpc="rgb" dir="cw">
                                      <p:cBhvr override="childStyle">
                                        <p:cTn id="6" dur="250" autoRev="1" fill="hold"/>
                                        <p:tgtEl>
                                          <p:spTgt spid="4">
                                            <p:txEl>
                                              <p:pRg st="0" end="0"/>
                                            </p:txEl>
                                          </p:spTgt>
                                        </p:tgtEl>
                                        <p:attrNameLst>
                                          <p:attrName>style.color</p:attrName>
                                        </p:attrNameLst>
                                      </p:cBhvr>
                                      <p:to>
                                        <a:schemeClr val="accent2"/>
                                      </p:to>
                                    </p:animClr>
                                    <p:animClr clrSpc="rgb" dir="cw">
                                      <p:cBhvr>
                                        <p:cTn id="7" dur="250" autoRev="1" fill="hold"/>
                                        <p:tgtEl>
                                          <p:spTgt spid="4">
                                            <p:txEl>
                                              <p:pRg st="0" end="0"/>
                                            </p:txEl>
                                          </p:spTgt>
                                        </p:tgtEl>
                                        <p:attrNameLst>
                                          <p:attrName>fillcolor</p:attrName>
                                        </p:attrNameLst>
                                      </p:cBhvr>
                                      <p:to>
                                        <a:schemeClr val="accent2"/>
                                      </p:to>
                                    </p:animClr>
                                    <p:set>
                                      <p:cBhvr>
                                        <p:cTn id="8" dur="250" autoRev="1" fill="hold"/>
                                        <p:tgtEl>
                                          <p:spTgt spid="4">
                                            <p:txEl>
                                              <p:pRg st="0" end="0"/>
                                            </p:txEl>
                                          </p:spTgt>
                                        </p:tgtEl>
                                        <p:attrNameLst>
                                          <p:attrName>fill.type</p:attrName>
                                        </p:attrNameLst>
                                      </p:cBhvr>
                                      <p:to>
                                        <p:strVal val="solid"/>
                                      </p:to>
                                    </p:set>
                                    <p:set>
                                      <p:cBhvr>
                                        <p:cTn id="9" dur="250" autoRev="1" fill="hold"/>
                                        <p:tgtEl>
                                          <p:spTgt spid="4">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презентация\i.jpeg"/>
          <p:cNvPicPr>
            <a:picLocks noChangeAspect="1" noChangeArrowheads="1"/>
          </p:cNvPicPr>
          <p:nvPr/>
        </p:nvPicPr>
        <p:blipFill>
          <a:blip r:embed="rId2"/>
          <a:srcRect/>
          <a:stretch>
            <a:fillRect/>
          </a:stretch>
        </p:blipFill>
        <p:spPr bwMode="auto">
          <a:xfrm>
            <a:off x="4572000" y="1143000"/>
            <a:ext cx="4357688" cy="2643188"/>
          </a:xfrm>
          <a:prstGeom prst="rect">
            <a:avLst/>
          </a:prstGeom>
          <a:noFill/>
          <a:ln w="9525">
            <a:noFill/>
            <a:miter lim="800000"/>
            <a:headEnd/>
            <a:tailEnd/>
          </a:ln>
        </p:spPr>
      </p:pic>
      <p:sp>
        <p:nvSpPr>
          <p:cNvPr id="23554" name="TextBox 2"/>
          <p:cNvSpPr txBox="1">
            <a:spLocks noChangeArrowheads="1"/>
          </p:cNvSpPr>
          <p:nvPr/>
        </p:nvSpPr>
        <p:spPr bwMode="auto">
          <a:xfrm>
            <a:off x="571500" y="285750"/>
            <a:ext cx="7858125"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Формы перестраховочной защиты</a:t>
            </a:r>
          </a:p>
        </p:txBody>
      </p:sp>
      <p:sp>
        <p:nvSpPr>
          <p:cNvPr id="4" name="Прямоугольник 3"/>
          <p:cNvSpPr>
            <a:spLocks noChangeArrowheads="1"/>
          </p:cNvSpPr>
          <p:nvPr/>
        </p:nvSpPr>
        <p:spPr bwMode="auto">
          <a:xfrm>
            <a:off x="285750" y="928688"/>
            <a:ext cx="4286250" cy="2954337"/>
          </a:xfrm>
          <a:prstGeom prst="rect">
            <a:avLst/>
          </a:prstGeom>
          <a:noFill/>
          <a:ln w="9525">
            <a:noFill/>
            <a:miter lim="800000"/>
            <a:headEnd/>
            <a:tailEnd/>
          </a:ln>
        </p:spPr>
        <p:txBody>
          <a:bodyPr>
            <a:spAutoFit/>
          </a:bodyPr>
          <a:lstStyle/>
          <a:p>
            <a:pPr algn="just"/>
            <a:r>
              <a:rPr lang="ru-RU">
                <a:solidFill>
                  <a:srgbClr val="00B0F0"/>
                </a:solidFill>
                <a:latin typeface="Times New Roman" pitchFamily="18" charset="0"/>
                <a:cs typeface="Times New Roman" pitchFamily="18" charset="0"/>
              </a:rPr>
              <a:t>Факультативное перестрахование</a:t>
            </a:r>
          </a:p>
          <a:p>
            <a:pPr algn="just"/>
            <a:r>
              <a:rPr lang="ru-RU" sz="1400">
                <a:latin typeface="Times New Roman" pitchFamily="18" charset="0"/>
                <a:cs typeface="Times New Roman" pitchFamily="18" charset="0"/>
              </a:rPr>
              <a:t>Самая ранняя форма перестрахования, существовавшая на протяжении веков. Для него характерен добровольный характер принятия рисков на перестрахование. Страховая компания перестраховывает те риски, которые считает необходимым перестраховать, и не имеет каких-либо обязательств перед перестраховщиком по передаче в перестрахование отдельных рисков. Перестраховщик, в свою очередь, не имеет каких-либо обязательств перед страховщиком по приему рисков: он может отклонить предложение, принять его частично. Предложить свои условия перестрахования. </a:t>
            </a:r>
          </a:p>
        </p:txBody>
      </p:sp>
      <p:sp>
        <p:nvSpPr>
          <p:cNvPr id="23556" name="Прямоугольник 4"/>
          <p:cNvSpPr>
            <a:spLocks noChangeArrowheads="1"/>
          </p:cNvSpPr>
          <p:nvPr/>
        </p:nvSpPr>
        <p:spPr bwMode="auto">
          <a:xfrm>
            <a:off x="357188" y="3929063"/>
            <a:ext cx="8643937" cy="2462212"/>
          </a:xfrm>
          <a:prstGeom prst="rect">
            <a:avLst/>
          </a:prstGeom>
          <a:noFill/>
          <a:ln w="9525">
            <a:noFill/>
            <a:miter lim="800000"/>
            <a:headEnd/>
            <a:tailEnd/>
          </a:ln>
        </p:spPr>
        <p:txBody>
          <a:bodyPr>
            <a:spAutoFit/>
          </a:bodyPr>
          <a:lstStyle/>
          <a:p>
            <a:pPr algn="just"/>
            <a:r>
              <a:rPr lang="ru-RU" sz="1400">
                <a:latin typeface="Times New Roman" pitchFamily="18" charset="0"/>
                <a:cs typeface="Times New Roman" pitchFamily="18" charset="0"/>
              </a:rPr>
              <a:t>Факультативное перестрахование – это единственная форма перестрахования, при которой перестраховщик получает возможность до принятия обязательств детально рассмотреть риски, которые он собирается перестраховать. При этом риск не считается перестрахованным до тех пор, пока страховщик не получит подтверждения о приеме предложения от предлагаемого перестраховщика. При факультативном перестраховании перестрахователь предлагает перестраховщику каждый конкретный риск отдельно. Это предложение оформляется в форме перестраховочного слипа. Перестраховочный слип представляет собой приложение к основному договору об общих условиях факультативного перестрахования и содержит наиболее важную информацию о риске. Перестраховщик, в свою очередь, может либо отказаться, либо акцептовать данный риск полностью или частично. Риск, переданный в факультативное перестрахование, считается перестрахованным с момента акцепта перестраховщиком. Этот вид перестрахования для страховщика очень трудоемок, так как требует больших временных затрат. </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150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500" fill="hold"/>
                                        <p:tgtEl>
                                          <p:spTgt spid="22530"/>
                                        </p:tgtEl>
                                        <p:attrNameLst>
                                          <p:attrName>ppt_w</p:attrName>
                                        </p:attrNameLst>
                                      </p:cBhvr>
                                      <p:tavLst>
                                        <p:tav tm="0">
                                          <p:val>
                                            <p:fltVal val="0"/>
                                          </p:val>
                                        </p:tav>
                                        <p:tav tm="100000">
                                          <p:val>
                                            <p:strVal val="#ppt_w"/>
                                          </p:val>
                                        </p:tav>
                                      </p:tavLst>
                                    </p:anim>
                                    <p:anim calcmode="lin" valueType="num">
                                      <p:cBhvr>
                                        <p:cTn id="8" dur="500" fill="hold"/>
                                        <p:tgtEl>
                                          <p:spTgt spid="2253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7" presetClass="emph" presetSubtype="0" fill="hold" nodeType="afterEffect">
                                  <p:stCondLst>
                                    <p:cond delay="1500"/>
                                  </p:stCondLst>
                                  <p:childTnLst>
                                    <p:animClr clrSpc="rgb" dir="cw">
                                      <p:cBhvr override="childStyle">
                                        <p:cTn id="11" dur="250" autoRev="1" fill="hold"/>
                                        <p:tgtEl>
                                          <p:spTgt spid="4">
                                            <p:txEl>
                                              <p:pRg st="0" end="0"/>
                                            </p:txEl>
                                          </p:spTgt>
                                        </p:tgtEl>
                                        <p:attrNameLst>
                                          <p:attrName>style.color</p:attrName>
                                        </p:attrNameLst>
                                      </p:cBhvr>
                                      <p:to>
                                        <a:schemeClr val="accent2"/>
                                      </p:to>
                                    </p:animClr>
                                    <p:animClr clrSpc="rgb" dir="cw">
                                      <p:cBhvr>
                                        <p:cTn id="12" dur="250" autoRev="1" fill="hold"/>
                                        <p:tgtEl>
                                          <p:spTgt spid="4">
                                            <p:txEl>
                                              <p:pRg st="0" end="0"/>
                                            </p:txEl>
                                          </p:spTgt>
                                        </p:tgtEl>
                                        <p:attrNameLst>
                                          <p:attrName>fillcolor</p:attrName>
                                        </p:attrNameLst>
                                      </p:cBhvr>
                                      <p:to>
                                        <a:schemeClr val="accent2"/>
                                      </p:to>
                                    </p:animClr>
                                    <p:set>
                                      <p:cBhvr>
                                        <p:cTn id="13" dur="250" autoRev="1" fill="hold"/>
                                        <p:tgtEl>
                                          <p:spTgt spid="4">
                                            <p:txEl>
                                              <p:pRg st="0" end="0"/>
                                            </p:txEl>
                                          </p:spTgt>
                                        </p:tgtEl>
                                        <p:attrNameLst>
                                          <p:attrName>fill.type</p:attrName>
                                        </p:attrNameLst>
                                      </p:cBhvr>
                                      <p:to>
                                        <p:strVal val="solid"/>
                                      </p:to>
                                    </p:set>
                                    <p:set>
                                      <p:cBhvr>
                                        <p:cTn id="14" dur="250" autoRev="1" fill="hold"/>
                                        <p:tgtEl>
                                          <p:spTgt spid="4">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Box 1"/>
          <p:cNvSpPr txBox="1">
            <a:spLocks noChangeArrowheads="1"/>
          </p:cNvSpPr>
          <p:nvPr/>
        </p:nvSpPr>
        <p:spPr bwMode="auto">
          <a:xfrm>
            <a:off x="571500" y="285750"/>
            <a:ext cx="7858125" cy="646113"/>
          </a:xfrm>
          <a:prstGeom prst="rect">
            <a:avLst/>
          </a:prstGeom>
          <a:noFill/>
          <a:ln w="9525">
            <a:noFill/>
            <a:miter lim="800000"/>
            <a:headEnd/>
            <a:tailEnd/>
          </a:ln>
        </p:spPr>
        <p:txBody>
          <a:bodyPr>
            <a:spAutoFit/>
          </a:bodyPr>
          <a:lstStyle/>
          <a:p>
            <a:pPr algn="ctr"/>
            <a:r>
              <a:rPr lang="ru-RU" sz="3600">
                <a:solidFill>
                  <a:srgbClr val="FFFF00"/>
                </a:solidFill>
                <a:latin typeface="Times New Roman" pitchFamily="18" charset="0"/>
                <a:cs typeface="Times New Roman" pitchFamily="18" charset="0"/>
              </a:rPr>
              <a:t>Формы перестраховочной защиты</a:t>
            </a:r>
          </a:p>
        </p:txBody>
      </p:sp>
      <p:sp>
        <p:nvSpPr>
          <p:cNvPr id="3" name="Прямоугольник 2"/>
          <p:cNvSpPr>
            <a:spLocks noChangeArrowheads="1"/>
          </p:cNvSpPr>
          <p:nvPr/>
        </p:nvSpPr>
        <p:spPr bwMode="auto">
          <a:xfrm>
            <a:off x="357188" y="1000125"/>
            <a:ext cx="8501062" cy="5354638"/>
          </a:xfrm>
          <a:prstGeom prst="rect">
            <a:avLst/>
          </a:prstGeom>
          <a:noFill/>
          <a:ln w="9525">
            <a:noFill/>
            <a:miter lim="800000"/>
            <a:headEnd/>
            <a:tailEnd/>
          </a:ln>
        </p:spPr>
        <p:txBody>
          <a:bodyPr>
            <a:spAutoFit/>
          </a:bodyPr>
          <a:lstStyle/>
          <a:p>
            <a:pPr algn="just"/>
            <a:r>
              <a:rPr lang="ru-RU" sz="2000">
                <a:solidFill>
                  <a:srgbClr val="00B0F0"/>
                </a:solidFill>
                <a:latin typeface="Times New Roman" pitchFamily="18" charset="0"/>
                <a:cs typeface="Times New Roman" pitchFamily="18" charset="0"/>
              </a:rPr>
              <a:t>Факультативно-облигаторное перестрахование</a:t>
            </a:r>
          </a:p>
          <a:p>
            <a:pPr algn="just"/>
            <a:r>
              <a:rPr lang="ru-RU">
                <a:latin typeface="Times New Roman" pitchFamily="18" charset="0"/>
                <a:cs typeface="Times New Roman" pitchFamily="18" charset="0"/>
              </a:rPr>
              <a:t>Это смешанная форма перестрахования, так называемый открытый ковер. При этой форме страховщик имеет право передавать на перестрахование не все, а только определенные виды рисков, а перестраховщик обязан их принять, права отказаться от риска у него нет. В этом случае перестраховщик несет большой риск того, что в его портфель попадут плохие риски. Использование этой формы перестрахования возможно в условиях, когда цедент регулярно передает риск в перестрахование факультативным методом. Этот вид перестрахования существенно отличается от стандартного факультативного перестрахования тем, что перестраховщик не имеет права отказаться принять риск. В свою очередь, он получает более широкий и более сбалансированный портфель, потому что не ограничивается получением индивидуальных рисков от случая к случаю и поэтому готов заплатить больший размер перестраховочной комиссии. </a:t>
            </a:r>
          </a:p>
          <a:p>
            <a:pPr algn="just"/>
            <a:r>
              <a:rPr lang="ru-RU">
                <a:latin typeface="Times New Roman" pitchFamily="18" charset="0"/>
                <a:cs typeface="Times New Roman" pitchFamily="18" charset="0"/>
              </a:rPr>
              <a:t>Факультативно-облигаторное перестрахование не используется только для перестрахования опасных рисков. Цедент не должен использовать этот вид перестрахования для неблагоприятного набора рисков. Чтобы защитить себя от таких нежелательных действий перестрахователя, цессионер должен внимательно изучать всю присланную ему информацию по рискам, а также тщательно выбирать перестрахователя, обращая внимание на показатели его деловой активности.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hold" nodeType="afterEffect">
                                  <p:stCondLst>
                                    <p:cond delay="1500"/>
                                  </p:stCondLst>
                                  <p:childTnLst>
                                    <p:animClr clrSpc="rgb" dir="cw">
                                      <p:cBhvr override="childStyle">
                                        <p:cTn id="6" dur="250" autoRev="1" fill="hold"/>
                                        <p:tgtEl>
                                          <p:spTgt spid="3">
                                            <p:txEl>
                                              <p:pRg st="0" end="0"/>
                                            </p:txEl>
                                          </p:spTgt>
                                        </p:tgtEl>
                                        <p:attrNameLst>
                                          <p:attrName>style.color</p:attrName>
                                        </p:attrNameLst>
                                      </p:cBhvr>
                                      <p:to>
                                        <a:schemeClr val="accent2"/>
                                      </p:to>
                                    </p:animClr>
                                    <p:animClr clrSpc="rgb" dir="cw">
                                      <p:cBhvr>
                                        <p:cTn id="7" dur="250" autoRev="1" fill="hold"/>
                                        <p:tgtEl>
                                          <p:spTgt spid="3">
                                            <p:txEl>
                                              <p:pRg st="0" end="0"/>
                                            </p:txEl>
                                          </p:spTgt>
                                        </p:tgtEl>
                                        <p:attrNameLst>
                                          <p:attrName>fillcolor</p:attrName>
                                        </p:attrNameLst>
                                      </p:cBhvr>
                                      <p:to>
                                        <a:schemeClr val="accent2"/>
                                      </p:to>
                                    </p:animClr>
                                    <p:set>
                                      <p:cBhvr>
                                        <p:cTn id="8" dur="250" autoRev="1" fill="hold"/>
                                        <p:tgtEl>
                                          <p:spTgt spid="3">
                                            <p:txEl>
                                              <p:pRg st="0" end="0"/>
                                            </p:txEl>
                                          </p:spTgt>
                                        </p:tgtEl>
                                        <p:attrNameLst>
                                          <p:attrName>fill.type</p:attrName>
                                        </p:attrNameLst>
                                      </p:cBhvr>
                                      <p:to>
                                        <p:strVal val="solid"/>
                                      </p:to>
                                    </p:set>
                                    <p:set>
                                      <p:cBhvr>
                                        <p:cTn id="9" dur="250" autoRev="1"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F:\презентация\1254946331_4970_i06_b.jpg"/>
          <p:cNvPicPr>
            <a:picLocks noChangeAspect="1" noChangeArrowheads="1"/>
          </p:cNvPicPr>
          <p:nvPr/>
        </p:nvPicPr>
        <p:blipFill>
          <a:blip r:embed="rId2"/>
          <a:srcRect/>
          <a:stretch>
            <a:fillRect/>
          </a:stretch>
        </p:blipFill>
        <p:spPr bwMode="auto">
          <a:xfrm>
            <a:off x="0" y="0"/>
            <a:ext cx="9144000" cy="6853238"/>
          </a:xfrm>
          <a:prstGeom prst="rect">
            <a:avLst/>
          </a:prstGeom>
          <a:noFill/>
          <a:ln w="9525">
            <a:noFill/>
            <a:miter lim="800000"/>
            <a:headEnd/>
            <a:tailEnd/>
          </a:ln>
        </p:spPr>
      </p:pic>
      <p:sp>
        <p:nvSpPr>
          <p:cNvPr id="3" name="TextBox 2"/>
          <p:cNvSpPr txBox="1">
            <a:spLocks noChangeArrowheads="1"/>
          </p:cNvSpPr>
          <p:nvPr/>
        </p:nvSpPr>
        <p:spPr bwMode="auto">
          <a:xfrm>
            <a:off x="7000875" y="6072188"/>
            <a:ext cx="1928813" cy="523875"/>
          </a:xfrm>
          <a:prstGeom prst="rect">
            <a:avLst/>
          </a:prstGeom>
          <a:noFill/>
          <a:ln w="9525">
            <a:noFill/>
            <a:miter lim="800000"/>
            <a:headEnd/>
            <a:tailEnd/>
          </a:ln>
        </p:spPr>
        <p:txBody>
          <a:bodyPr>
            <a:spAutoFit/>
          </a:bodyPr>
          <a:lstStyle/>
          <a:p>
            <a:r>
              <a:rPr lang="ru-RU" sz="2800" b="1">
                <a:solidFill>
                  <a:schemeClr val="accent2"/>
                </a:solidFill>
                <a:latin typeface="Times New Roman" pitchFamily="18" charset="0"/>
                <a:cs typeface="Times New Roman" pitchFamily="18" charset="0"/>
              </a:rPr>
              <a:t>24.05.2011</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Ярк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Ярк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98</TotalTime>
  <Words>1567</Words>
  <Application>Microsoft Office PowerPoint</Application>
  <PresentationFormat>Экран (4:3)</PresentationFormat>
  <Paragraphs>57</Paragraphs>
  <Slides>13</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13</vt:i4>
      </vt:variant>
    </vt:vector>
  </HeadingPairs>
  <TitlesOfParts>
    <vt:vector size="20" baseType="lpstr">
      <vt:lpstr>Arial</vt:lpstr>
      <vt:lpstr>Calibri</vt:lpstr>
      <vt:lpstr>Century Gothic</vt:lpstr>
      <vt:lpstr>Times New Roman</vt:lpstr>
      <vt:lpstr>Verdana</vt:lpstr>
      <vt:lpstr>Wingdings 2</vt:lpstr>
      <vt:lpstr>Яркая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Sveta</dc:creator>
  <cp:lastModifiedBy>Image&amp;Matros ®</cp:lastModifiedBy>
  <cp:revision>12</cp:revision>
  <dcterms:created xsi:type="dcterms:W3CDTF">2011-05-23T11:42:29Z</dcterms:created>
  <dcterms:modified xsi:type="dcterms:W3CDTF">2022-01-23T20:15:21Z</dcterms:modified>
</cp:coreProperties>
</file>